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1" r:id="rId3"/>
    <p:sldId id="262" r:id="rId4"/>
    <p:sldId id="263" r:id="rId5"/>
    <p:sldId id="264" r:id="rId6"/>
    <p:sldId id="265" r:id="rId7"/>
    <p:sldId id="270" r:id="rId8"/>
    <p:sldId id="271" r:id="rId9"/>
    <p:sldId id="276" r:id="rId10"/>
    <p:sldId id="278" r:id="rId11"/>
    <p:sldId id="273" r:id="rId12"/>
    <p:sldId id="277" r:id="rId13"/>
    <p:sldId id="274" r:id="rId14"/>
    <p:sldId id="275" r:id="rId15"/>
    <p:sldId id="279" r:id="rId16"/>
  </p:sldIdLst>
  <p:sldSz cx="24384000" cy="13716000"/>
  <p:notesSz cx="6985000" cy="9283700"/>
  <p:custDataLst>
    <p:tags r:id="rId18"/>
  </p:custDataLst>
  <p:defaultTex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ct val="0"/>
      </a:spcBef>
      <a:spcAft>
        <a:spcPct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ct val="0"/>
      </a:spcBef>
      <a:spcAft>
        <a:spcPct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ct val="0"/>
      </a:spcBef>
      <a:spcAft>
        <a:spcPct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ct val="0"/>
      </a:spcBef>
      <a:spcAft>
        <a:spcPct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ct val="0"/>
      </a:spcBef>
      <a:spcAft>
        <a:spcPct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ct val="0"/>
      </a:spcBef>
      <a:spcAft>
        <a:spcPct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ct val="0"/>
      </a:spcBef>
      <a:spcAft>
        <a:spcPct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ct val="0"/>
      </a:spcBef>
      <a:spcAft>
        <a:spcPct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ct val="0"/>
      </a:spcBef>
      <a:spcAft>
        <a:spcPct val="0"/>
      </a:spcAft>
      <a:buClrTx/>
      <a:buSzTx/>
      <a:buFontTx/>
      <a:buNone/>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2" d="100"/>
          <a:sy n="52" d="100"/>
        </p:scale>
        <p:origin x="150" y="1200"/>
      </p:cViewPr>
      <p:guideLst/>
    </p:cSldViewPr>
  </p:slideViewPr>
  <p:notesTextViewPr>
    <p:cViewPr>
      <p:scale>
        <a:sx n="1" d="1"/>
        <a:sy n="1" d="1"/>
      </p:scale>
      <p:origin x="0" y="0"/>
    </p:cViewPr>
  </p:notesTextViewPr>
  <p:sorterViewPr>
    <p:cViewPr>
      <p:scale>
        <a:sx n="100" d="100"/>
        <a:sy n="100" d="100"/>
      </p:scale>
      <p:origin x="0" y="-19188"/>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xfrm>
            <a:off x="398463" y="696913"/>
            <a:ext cx="6188075" cy="3481387"/>
          </a:xfrm>
          <a:prstGeom prst="rect">
            <a:avLst/>
          </a:prstGeom>
        </p:spPr>
      </p:sp>
      <p:sp>
        <p:nvSpPr>
          <p:cNvPr id="58" name="Shape 58"/>
          <p:cNvSpPr>
            <a:spLocks noGrp="1"/>
          </p:cNvSpPr>
          <p:nvPr>
            <p:ph type="body" sz="quarter" idx="1"/>
          </p:nvPr>
        </p:nvSpPr>
        <p:spPr>
          <a:xfrm>
            <a:off x="931334" y="4409758"/>
            <a:ext cx="5122333" cy="4177665"/>
          </a:xfrm>
          <a:prstGeom prst="rect">
            <a:avLst/>
          </a:prstGeom>
        </p:spPr>
        <p:txBody>
          <a:bodyPr lIns="92958" tIns="46479" rIns="92958" bIns="46479"/>
          <a:lstStyle/>
          <a:p>
            <a:endParaRPr/>
          </a:p>
        </p:txBody>
      </p:sp>
    </p:spTree>
  </p:cSld>
  <p:clrMap bg1="lt1" tx1="dk1" bg2="lt2" tx2="dk2" accent1="accent1" accent2="accent2" accent3="accent3" accent4="accent4" accent5="accent5" accent6="accent6" hlink="hlink" folHlink="folHlink"/>
  <p:notesStyle>
    <a:lvl1pPr latinLnBrk="0">
      <a:defRPr sz="2400">
        <a:latin typeface="+mj-lt"/>
        <a:ea typeface="+mj-ea"/>
        <a:cs typeface="+mj-cs"/>
        <a:sym typeface="Calibri"/>
      </a:defRPr>
    </a:lvl1pPr>
    <a:lvl2pPr indent="228600" latinLnBrk="0">
      <a:defRPr sz="2400">
        <a:latin typeface="+mj-lt"/>
        <a:ea typeface="+mj-ea"/>
        <a:cs typeface="+mj-cs"/>
        <a:sym typeface="Calibri"/>
      </a:defRPr>
    </a:lvl2pPr>
    <a:lvl3pPr indent="457200" latinLnBrk="0">
      <a:defRPr sz="2400">
        <a:latin typeface="+mj-lt"/>
        <a:ea typeface="+mj-ea"/>
        <a:cs typeface="+mj-cs"/>
        <a:sym typeface="Calibri"/>
      </a:defRPr>
    </a:lvl3pPr>
    <a:lvl4pPr indent="685800" latinLnBrk="0">
      <a:defRPr sz="2400">
        <a:latin typeface="+mj-lt"/>
        <a:ea typeface="+mj-ea"/>
        <a:cs typeface="+mj-cs"/>
        <a:sym typeface="Calibri"/>
      </a:defRPr>
    </a:lvl4pPr>
    <a:lvl5pPr indent="914400" latinLnBrk="0">
      <a:defRPr sz="2400">
        <a:latin typeface="+mj-lt"/>
        <a:ea typeface="+mj-ea"/>
        <a:cs typeface="+mj-cs"/>
        <a:sym typeface="Calibri"/>
      </a:defRPr>
    </a:lvl5pPr>
    <a:lvl6pPr indent="1143000" latinLnBrk="0">
      <a:defRPr sz="2400">
        <a:latin typeface="+mj-lt"/>
        <a:ea typeface="+mj-ea"/>
        <a:cs typeface="+mj-cs"/>
        <a:sym typeface="Calibri"/>
      </a:defRPr>
    </a:lvl6pPr>
    <a:lvl7pPr indent="1371600" latinLnBrk="0">
      <a:defRPr sz="2400">
        <a:latin typeface="+mj-lt"/>
        <a:ea typeface="+mj-ea"/>
        <a:cs typeface="+mj-cs"/>
        <a:sym typeface="Calibri"/>
      </a:defRPr>
    </a:lvl7pPr>
    <a:lvl8pPr indent="1600200" latinLnBrk="0">
      <a:defRPr sz="2400">
        <a:latin typeface="+mj-lt"/>
        <a:ea typeface="+mj-ea"/>
        <a:cs typeface="+mj-cs"/>
        <a:sym typeface="Calibri"/>
      </a:defRPr>
    </a:lvl8pPr>
    <a:lvl9pPr indent="1828800" latinLnBrk="0">
      <a:defRPr sz="2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White Content">
    <p:spTree>
      <p:nvGrpSpPr>
        <p:cNvPr id="1" name=""/>
        <p:cNvGrpSpPr/>
        <p:nvPr/>
      </p:nvGrpSpPr>
      <p:grpSpPr>
        <a:xfrm>
          <a:off x="0" y="0"/>
          <a:ext cx="0" cy="0"/>
          <a:chOff x="0" y="0"/>
          <a:chExt cx="0" cy="0"/>
        </a:xfrm>
      </p:grpSpPr>
      <p:pic>
        <p:nvPicPr>
          <p:cNvPr id="35" name="iii PPT Layouts for N Amer Reg Conf Dec206.png" descr="iii PPT Layouts for N Amer Reg Conf Dec206.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ii PPT Layouts for N Amer Reg Conf Dec20.png" descr="iii PPT Layouts for N Amer Reg Conf Dec20.png"/>
          <p:cNvPicPr>
            <a:picLocks noChangeAspect="1"/>
          </p:cNvPicPr>
          <p:nvPr/>
        </p:nvPicPr>
        <p:blipFill>
          <a:blip r:embed="rId5"/>
          <a:stretch>
            <a:fillRect/>
          </a:stretch>
        </p:blipFill>
        <p:spPr>
          <a:xfrm>
            <a:off x="0" y="0"/>
            <a:ext cx="24384000" cy="13716000"/>
          </a:xfrm>
          <a:prstGeom prst="rect">
            <a:avLst/>
          </a:prstGeom>
          <a:ln w="12700">
            <a:miter lim="400000"/>
          </a:ln>
        </p:spPr>
      </p:pic>
      <p:sp>
        <p:nvSpPr>
          <p:cNvPr id="3" name="Title Text"/>
          <p:cNvSpPr txBox="1">
            <a:spLocks noGrp="1"/>
          </p:cNvSpPr>
          <p:nvPr>
            <p:ph type="title"/>
          </p:nvPr>
        </p:nvSpPr>
        <p:spPr>
          <a:xfrm>
            <a:off x="5334000" y="1066800"/>
            <a:ext cx="13716000" cy="27432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chor="ctr">
            <a:normAutofit/>
          </a:bodyPr>
          <a:lstStyle/>
          <a:p>
            <a:r>
              <a:t>Title Text</a:t>
            </a:r>
          </a:p>
        </p:txBody>
      </p:sp>
      <p:sp>
        <p:nvSpPr>
          <p:cNvPr id="4" name="Body Level One…"/>
          <p:cNvSpPr txBox="1">
            <a:spLocks noGrp="1"/>
          </p:cNvSpPr>
          <p:nvPr>
            <p:ph type="body" idx="1"/>
          </p:nvPr>
        </p:nvSpPr>
        <p:spPr>
          <a:xfrm>
            <a:off x="3962400" y="3200400"/>
            <a:ext cx="16459200" cy="9051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887200" y="12344400"/>
            <a:ext cx="4267200" cy="736601"/>
          </a:xfrm>
          <a:prstGeom prst="rect">
            <a:avLst/>
          </a:prstGeom>
          <a:ln w="25400">
            <a:miter lim="400000"/>
          </a:ln>
        </p:spPr>
        <p:txBody>
          <a:bodyPr wrap="none" tIns="91439" bIns="91439" anchor="ctr">
            <a:spAutoFit/>
          </a:bodyPr>
          <a:lstStyle>
            <a:lvl1pPr algn="r">
              <a:defRPr sz="24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Lst>
  <p:transition spd="med"/>
  <p:txStyles>
    <p:titleStyle>
      <a:lvl1pPr marL="0" marR="0" indent="0" algn="ctr" defTabSz="1828800" rtl="0" latinLnBrk="0">
        <a:lnSpc>
          <a:spcPct val="100000"/>
        </a:lnSpc>
        <a:spcBef>
          <a:spcPct val="0"/>
        </a:spcBef>
        <a:spcAft>
          <a:spcPct val="0"/>
        </a:spcAft>
        <a:buClrTx/>
        <a:buSzTx/>
        <a:buFontTx/>
        <a:buNone/>
        <a:defRPr sz="8000" b="1" i="0" u="none" strike="noStrike" cap="none" spc="0" baseline="0">
          <a:solidFill>
            <a:srgbClr val="FFFFFF"/>
          </a:solidFill>
          <a:effectLst>
            <a:outerShdw blurRad="50800" dist="38100" dir="2700000" rotWithShape="0">
              <a:srgbClr val="000000">
                <a:alpha val="40000"/>
              </a:srgbClr>
            </a:outerShdw>
          </a:effectLst>
          <a:uFillTx/>
          <a:latin typeface="Arial"/>
          <a:ea typeface="Arial"/>
          <a:cs typeface="Arial"/>
          <a:sym typeface="Arial"/>
        </a:defRPr>
      </a:lvl1pPr>
      <a:lvl2pPr marL="0" marR="0" indent="0" algn="ctr" defTabSz="1828800" rtl="0" latinLnBrk="0">
        <a:lnSpc>
          <a:spcPct val="100000"/>
        </a:lnSpc>
        <a:spcBef>
          <a:spcPct val="0"/>
        </a:spcBef>
        <a:spcAft>
          <a:spcPct val="0"/>
        </a:spcAft>
        <a:buClrTx/>
        <a:buSzTx/>
        <a:buFontTx/>
        <a:buNone/>
        <a:defRPr sz="8000" b="1" i="0" u="none" strike="noStrike" cap="none" spc="0" baseline="0">
          <a:solidFill>
            <a:srgbClr val="FFFFFF"/>
          </a:solidFill>
          <a:effectLst>
            <a:outerShdw blurRad="50800" dist="38100" dir="2700000" rotWithShape="0">
              <a:srgbClr val="000000">
                <a:alpha val="40000"/>
              </a:srgbClr>
            </a:outerShdw>
          </a:effectLst>
          <a:uFillTx/>
          <a:latin typeface="Arial"/>
          <a:ea typeface="Arial"/>
          <a:cs typeface="Arial"/>
          <a:sym typeface="Arial"/>
        </a:defRPr>
      </a:lvl2pPr>
      <a:lvl3pPr marL="0" marR="0" indent="0" algn="ctr" defTabSz="1828800" rtl="0" latinLnBrk="0">
        <a:lnSpc>
          <a:spcPct val="100000"/>
        </a:lnSpc>
        <a:spcBef>
          <a:spcPct val="0"/>
        </a:spcBef>
        <a:spcAft>
          <a:spcPct val="0"/>
        </a:spcAft>
        <a:buClrTx/>
        <a:buSzTx/>
        <a:buFontTx/>
        <a:buNone/>
        <a:defRPr sz="8000" b="1" i="0" u="none" strike="noStrike" cap="none" spc="0" baseline="0">
          <a:solidFill>
            <a:srgbClr val="FFFFFF"/>
          </a:solidFill>
          <a:effectLst>
            <a:outerShdw blurRad="50800" dist="38100" dir="2700000" rotWithShape="0">
              <a:srgbClr val="000000">
                <a:alpha val="40000"/>
              </a:srgbClr>
            </a:outerShdw>
          </a:effectLst>
          <a:uFillTx/>
          <a:latin typeface="Arial"/>
          <a:ea typeface="Arial"/>
          <a:cs typeface="Arial"/>
          <a:sym typeface="Arial"/>
        </a:defRPr>
      </a:lvl3pPr>
      <a:lvl4pPr marL="0" marR="0" indent="0" algn="ctr" defTabSz="1828800" rtl="0" latinLnBrk="0">
        <a:lnSpc>
          <a:spcPct val="100000"/>
        </a:lnSpc>
        <a:spcBef>
          <a:spcPct val="0"/>
        </a:spcBef>
        <a:spcAft>
          <a:spcPct val="0"/>
        </a:spcAft>
        <a:buClrTx/>
        <a:buSzTx/>
        <a:buFontTx/>
        <a:buNone/>
        <a:defRPr sz="8000" b="1" i="0" u="none" strike="noStrike" cap="none" spc="0" baseline="0">
          <a:solidFill>
            <a:srgbClr val="FFFFFF"/>
          </a:solidFill>
          <a:effectLst>
            <a:outerShdw blurRad="50800" dist="38100" dir="2700000" rotWithShape="0">
              <a:srgbClr val="000000">
                <a:alpha val="40000"/>
              </a:srgbClr>
            </a:outerShdw>
          </a:effectLst>
          <a:uFillTx/>
          <a:latin typeface="Arial"/>
          <a:ea typeface="Arial"/>
          <a:cs typeface="Arial"/>
          <a:sym typeface="Arial"/>
        </a:defRPr>
      </a:lvl4pPr>
      <a:lvl5pPr marL="0" marR="0" indent="0" algn="ctr" defTabSz="1828800" rtl="0" latinLnBrk="0">
        <a:lnSpc>
          <a:spcPct val="100000"/>
        </a:lnSpc>
        <a:spcBef>
          <a:spcPct val="0"/>
        </a:spcBef>
        <a:spcAft>
          <a:spcPct val="0"/>
        </a:spcAft>
        <a:buClrTx/>
        <a:buSzTx/>
        <a:buFontTx/>
        <a:buNone/>
        <a:defRPr sz="8000" b="1" i="0" u="none" strike="noStrike" cap="none" spc="0" baseline="0">
          <a:solidFill>
            <a:srgbClr val="FFFFFF"/>
          </a:solidFill>
          <a:effectLst>
            <a:outerShdw blurRad="50800" dist="38100" dir="2700000" rotWithShape="0">
              <a:srgbClr val="000000">
                <a:alpha val="40000"/>
              </a:srgbClr>
            </a:outerShdw>
          </a:effectLst>
          <a:uFillTx/>
          <a:latin typeface="Arial"/>
          <a:ea typeface="Arial"/>
          <a:cs typeface="Arial"/>
          <a:sym typeface="Arial"/>
        </a:defRPr>
      </a:lvl5pPr>
      <a:lvl6pPr marL="0" marR="0" indent="0" algn="ctr" defTabSz="1828800" rtl="0" latinLnBrk="0">
        <a:lnSpc>
          <a:spcPct val="100000"/>
        </a:lnSpc>
        <a:spcBef>
          <a:spcPct val="0"/>
        </a:spcBef>
        <a:spcAft>
          <a:spcPct val="0"/>
        </a:spcAft>
        <a:buClrTx/>
        <a:buSzTx/>
        <a:buFontTx/>
        <a:buNone/>
        <a:defRPr sz="8000" b="1" i="0" u="none" strike="noStrike" cap="none" spc="0" baseline="0">
          <a:solidFill>
            <a:srgbClr val="FFFFFF"/>
          </a:solidFill>
          <a:effectLst>
            <a:outerShdw blurRad="50800" dist="38100" dir="2700000" rotWithShape="0">
              <a:srgbClr val="000000">
                <a:alpha val="40000"/>
              </a:srgbClr>
            </a:outerShdw>
          </a:effectLst>
          <a:uFillTx/>
          <a:latin typeface="Arial"/>
          <a:ea typeface="Arial"/>
          <a:cs typeface="Arial"/>
          <a:sym typeface="Arial"/>
        </a:defRPr>
      </a:lvl6pPr>
      <a:lvl7pPr marL="0" marR="0" indent="0" algn="ctr" defTabSz="1828800" rtl="0" latinLnBrk="0">
        <a:lnSpc>
          <a:spcPct val="100000"/>
        </a:lnSpc>
        <a:spcBef>
          <a:spcPct val="0"/>
        </a:spcBef>
        <a:spcAft>
          <a:spcPct val="0"/>
        </a:spcAft>
        <a:buClrTx/>
        <a:buSzTx/>
        <a:buFontTx/>
        <a:buNone/>
        <a:defRPr sz="8000" b="1" i="0" u="none" strike="noStrike" cap="none" spc="0" baseline="0">
          <a:solidFill>
            <a:srgbClr val="FFFFFF"/>
          </a:solidFill>
          <a:effectLst>
            <a:outerShdw blurRad="50800" dist="38100" dir="2700000" rotWithShape="0">
              <a:srgbClr val="000000">
                <a:alpha val="40000"/>
              </a:srgbClr>
            </a:outerShdw>
          </a:effectLst>
          <a:uFillTx/>
          <a:latin typeface="Arial"/>
          <a:ea typeface="Arial"/>
          <a:cs typeface="Arial"/>
          <a:sym typeface="Arial"/>
        </a:defRPr>
      </a:lvl7pPr>
      <a:lvl8pPr marL="0" marR="0" indent="0" algn="ctr" defTabSz="1828800" rtl="0" latinLnBrk="0">
        <a:lnSpc>
          <a:spcPct val="100000"/>
        </a:lnSpc>
        <a:spcBef>
          <a:spcPct val="0"/>
        </a:spcBef>
        <a:spcAft>
          <a:spcPct val="0"/>
        </a:spcAft>
        <a:buClrTx/>
        <a:buSzTx/>
        <a:buFontTx/>
        <a:buNone/>
        <a:defRPr sz="8000" b="1" i="0" u="none" strike="noStrike" cap="none" spc="0" baseline="0">
          <a:solidFill>
            <a:srgbClr val="FFFFFF"/>
          </a:solidFill>
          <a:effectLst>
            <a:outerShdw blurRad="50800" dist="38100" dir="2700000" rotWithShape="0">
              <a:srgbClr val="000000">
                <a:alpha val="40000"/>
              </a:srgbClr>
            </a:outerShdw>
          </a:effectLst>
          <a:uFillTx/>
          <a:latin typeface="Arial"/>
          <a:ea typeface="Arial"/>
          <a:cs typeface="Arial"/>
          <a:sym typeface="Arial"/>
        </a:defRPr>
      </a:lvl8pPr>
      <a:lvl9pPr marL="0" marR="0" indent="0" algn="ctr" defTabSz="1828800" rtl="0" latinLnBrk="0">
        <a:lnSpc>
          <a:spcPct val="100000"/>
        </a:lnSpc>
        <a:spcBef>
          <a:spcPct val="0"/>
        </a:spcBef>
        <a:spcAft>
          <a:spcPct val="0"/>
        </a:spcAft>
        <a:buClrTx/>
        <a:buSzTx/>
        <a:buFontTx/>
        <a:buNone/>
        <a:defRPr sz="8000" b="1" i="0" u="none" strike="noStrike" cap="none" spc="0" baseline="0">
          <a:solidFill>
            <a:srgbClr val="FFFFFF"/>
          </a:solidFill>
          <a:effectLst>
            <a:outerShdw blurRad="50800" dist="38100" dir="2700000" rotWithShape="0">
              <a:srgbClr val="000000">
                <a:alpha val="40000"/>
              </a:srgbClr>
            </a:outerShdw>
          </a:effectLst>
          <a:uFillTx/>
          <a:latin typeface="Arial"/>
          <a:ea typeface="Arial"/>
          <a:cs typeface="Arial"/>
          <a:sym typeface="Arial"/>
        </a:defRPr>
      </a:lvl9pPr>
    </p:titleStyle>
    <p:bodyStyle>
      <a:lvl1pPr marL="0" marR="0" indent="0" algn="l" defTabSz="1828800" rtl="0" latinLnBrk="0">
        <a:lnSpc>
          <a:spcPct val="100000"/>
        </a:lnSpc>
        <a:spcBef>
          <a:spcPct val="0"/>
        </a:spcBef>
        <a:spcAft>
          <a:spcPct val="0"/>
        </a:spcAft>
        <a:buClrTx/>
        <a:buSzTx/>
        <a:buFontTx/>
        <a:buNone/>
        <a:defRPr sz="3600" b="0" i="0" u="none" strike="noStrike" cap="none" spc="0" baseline="0">
          <a:solidFill>
            <a:srgbClr val="000000"/>
          </a:solidFill>
          <a:uFillTx/>
          <a:latin typeface="+mj-lt"/>
          <a:ea typeface="+mj-ea"/>
          <a:cs typeface="+mj-cs"/>
          <a:sym typeface="Calibri"/>
        </a:defRPr>
      </a:lvl1pPr>
      <a:lvl2pPr marL="0" marR="0" indent="457200" algn="l" defTabSz="1828800" rtl="0" latinLnBrk="0">
        <a:lnSpc>
          <a:spcPct val="100000"/>
        </a:lnSpc>
        <a:spcBef>
          <a:spcPct val="0"/>
        </a:spcBef>
        <a:spcAft>
          <a:spcPct val="0"/>
        </a:spcAft>
        <a:buClrTx/>
        <a:buSzTx/>
        <a:buFontTx/>
        <a:buNone/>
        <a:defRPr sz="3600" b="0" i="0" u="none" strike="noStrike" cap="none" spc="0" baseline="0">
          <a:solidFill>
            <a:srgbClr val="000000"/>
          </a:solidFill>
          <a:uFillTx/>
          <a:latin typeface="+mj-lt"/>
          <a:ea typeface="+mj-ea"/>
          <a:cs typeface="+mj-cs"/>
          <a:sym typeface="Calibri"/>
        </a:defRPr>
      </a:lvl2pPr>
      <a:lvl3pPr marL="0" marR="0" indent="914400" algn="l" defTabSz="1828800" rtl="0" latinLnBrk="0">
        <a:lnSpc>
          <a:spcPct val="100000"/>
        </a:lnSpc>
        <a:spcBef>
          <a:spcPct val="0"/>
        </a:spcBef>
        <a:spcAft>
          <a:spcPct val="0"/>
        </a:spcAft>
        <a:buClrTx/>
        <a:buSzTx/>
        <a:buFontTx/>
        <a:buNone/>
        <a:defRPr sz="3600" b="0" i="0" u="none" strike="noStrike" cap="none" spc="0" baseline="0">
          <a:solidFill>
            <a:srgbClr val="000000"/>
          </a:solidFill>
          <a:uFillTx/>
          <a:latin typeface="+mj-lt"/>
          <a:ea typeface="+mj-ea"/>
          <a:cs typeface="+mj-cs"/>
          <a:sym typeface="Calibri"/>
        </a:defRPr>
      </a:lvl3pPr>
      <a:lvl4pPr marL="0" marR="0" indent="1371600" algn="l" defTabSz="1828800" rtl="0" latinLnBrk="0">
        <a:lnSpc>
          <a:spcPct val="100000"/>
        </a:lnSpc>
        <a:spcBef>
          <a:spcPct val="0"/>
        </a:spcBef>
        <a:spcAft>
          <a:spcPct val="0"/>
        </a:spcAft>
        <a:buClrTx/>
        <a:buSzTx/>
        <a:buFontTx/>
        <a:buNone/>
        <a:defRPr sz="3600" b="0" i="0" u="none" strike="noStrike" cap="none" spc="0" baseline="0">
          <a:solidFill>
            <a:srgbClr val="000000"/>
          </a:solidFill>
          <a:uFillTx/>
          <a:latin typeface="+mj-lt"/>
          <a:ea typeface="+mj-ea"/>
          <a:cs typeface="+mj-cs"/>
          <a:sym typeface="Calibri"/>
        </a:defRPr>
      </a:lvl4pPr>
      <a:lvl5pPr marL="0" marR="0" indent="1828800" algn="l" defTabSz="1828800" rtl="0" latinLnBrk="0">
        <a:lnSpc>
          <a:spcPct val="100000"/>
        </a:lnSpc>
        <a:spcBef>
          <a:spcPct val="0"/>
        </a:spcBef>
        <a:spcAft>
          <a:spcPct val="0"/>
        </a:spcAft>
        <a:buClrTx/>
        <a:buSzTx/>
        <a:buFontTx/>
        <a:buNone/>
        <a:defRPr sz="3600" b="0" i="0" u="none" strike="noStrike" cap="none" spc="0" baseline="0">
          <a:solidFill>
            <a:srgbClr val="000000"/>
          </a:solidFill>
          <a:uFillTx/>
          <a:latin typeface="+mj-lt"/>
          <a:ea typeface="+mj-ea"/>
          <a:cs typeface="+mj-cs"/>
          <a:sym typeface="Calibri"/>
        </a:defRPr>
      </a:lvl5pPr>
      <a:lvl6pPr marL="0" marR="0" indent="2286000" algn="l" defTabSz="1828800" rtl="0" latinLnBrk="0">
        <a:lnSpc>
          <a:spcPct val="100000"/>
        </a:lnSpc>
        <a:spcBef>
          <a:spcPct val="0"/>
        </a:spcBef>
        <a:spcAft>
          <a:spcPct val="0"/>
        </a:spcAft>
        <a:buClrTx/>
        <a:buSzTx/>
        <a:buFontTx/>
        <a:buNone/>
        <a:defRPr sz="3600" b="0" i="0" u="none" strike="noStrike" cap="none" spc="0" baseline="0">
          <a:solidFill>
            <a:srgbClr val="000000"/>
          </a:solidFill>
          <a:uFillTx/>
          <a:latin typeface="+mj-lt"/>
          <a:ea typeface="+mj-ea"/>
          <a:cs typeface="+mj-cs"/>
          <a:sym typeface="Calibri"/>
        </a:defRPr>
      </a:lvl6pPr>
      <a:lvl7pPr marL="0" marR="0" indent="2743200" algn="l" defTabSz="1828800" rtl="0" latinLnBrk="0">
        <a:lnSpc>
          <a:spcPct val="100000"/>
        </a:lnSpc>
        <a:spcBef>
          <a:spcPct val="0"/>
        </a:spcBef>
        <a:spcAft>
          <a:spcPct val="0"/>
        </a:spcAft>
        <a:buClrTx/>
        <a:buSzTx/>
        <a:buFontTx/>
        <a:buNone/>
        <a:defRPr sz="3600" b="0" i="0" u="none" strike="noStrike" cap="none" spc="0" baseline="0">
          <a:solidFill>
            <a:srgbClr val="000000"/>
          </a:solidFill>
          <a:uFillTx/>
          <a:latin typeface="+mj-lt"/>
          <a:ea typeface="+mj-ea"/>
          <a:cs typeface="+mj-cs"/>
          <a:sym typeface="Calibri"/>
        </a:defRPr>
      </a:lvl7pPr>
      <a:lvl8pPr marL="0" marR="0" indent="3200400" algn="l" defTabSz="1828800" rtl="0" latinLnBrk="0">
        <a:lnSpc>
          <a:spcPct val="100000"/>
        </a:lnSpc>
        <a:spcBef>
          <a:spcPct val="0"/>
        </a:spcBef>
        <a:spcAft>
          <a:spcPct val="0"/>
        </a:spcAft>
        <a:buClrTx/>
        <a:buSzTx/>
        <a:buFontTx/>
        <a:buNone/>
        <a:defRPr sz="3600" b="0" i="0" u="none" strike="noStrike" cap="none" spc="0" baseline="0">
          <a:solidFill>
            <a:srgbClr val="000000"/>
          </a:solidFill>
          <a:uFillTx/>
          <a:latin typeface="+mj-lt"/>
          <a:ea typeface="+mj-ea"/>
          <a:cs typeface="+mj-cs"/>
          <a:sym typeface="Calibri"/>
        </a:defRPr>
      </a:lvl8pPr>
      <a:lvl9pPr marL="0" marR="0" indent="3657600" algn="l" defTabSz="1828800" rtl="0" latinLnBrk="0">
        <a:lnSpc>
          <a:spcPct val="100000"/>
        </a:lnSpc>
        <a:spcBef>
          <a:spcPct val="0"/>
        </a:spcBef>
        <a:spcAft>
          <a:spcPct val="0"/>
        </a:spcAft>
        <a:buClrTx/>
        <a:buSzTx/>
        <a:buFontTx/>
        <a:buNone/>
        <a:defRPr sz="36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805962" y="4086810"/>
            <a:ext cx="22981441" cy="64528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marL="685800" lvl="1" indent="-685800" algn="just">
              <a:buFont typeface="Arial" panose="020B0604020202020204" pitchFamily="34" charset="0"/>
              <a:buChar char="•"/>
            </a:pPr>
            <a:r>
              <a:rPr lang="en-US" sz="3600" dirty="0">
                <a:solidFill>
                  <a:schemeClr val="tx1"/>
                </a:solidFill>
              </a:rPr>
              <a:t>Not frequently used in Judicial Reorganizations in Brazil.</a:t>
            </a:r>
          </a:p>
          <a:p>
            <a:pPr marL="685800" lvl="1" indent="-685800" algn="just">
              <a:buFont typeface="Arial" panose="020B0604020202020204" pitchFamily="34" charset="0"/>
              <a:buChar char="•"/>
            </a:pPr>
            <a:endParaRPr lang="en-US" sz="3600" dirty="0">
              <a:solidFill>
                <a:schemeClr val="tx1"/>
              </a:solidFill>
            </a:endParaRPr>
          </a:p>
          <a:p>
            <a:pPr marL="685800" lvl="1" indent="-685800" algn="just">
              <a:buFont typeface="Arial" panose="020B0604020202020204" pitchFamily="34" charset="0"/>
              <a:buChar char="•"/>
            </a:pPr>
            <a:r>
              <a:rPr lang="en-US" sz="3600" u="sng" dirty="0">
                <a:solidFill>
                  <a:schemeClr val="tx1"/>
                </a:solidFill>
              </a:rPr>
              <a:t>Law No. 14,112/2020</a:t>
            </a:r>
            <a:r>
              <a:rPr lang="en-US" sz="3600" dirty="0">
                <a:solidFill>
                  <a:schemeClr val="tx1"/>
                </a:solidFill>
              </a:rPr>
              <a:t>: new rules introduced in January 2021 may increase Exit Financing transactions – i.e., equitable mootness doctrine; protections to any type of lender (including shareholders, pre-petition creditors etc.).</a:t>
            </a:r>
          </a:p>
          <a:p>
            <a:pPr marL="685800" lvl="1" indent="-685800" algn="just">
              <a:buFont typeface="Arial" panose="020B0604020202020204" pitchFamily="34" charset="0"/>
              <a:buChar char="•"/>
            </a:pPr>
            <a:endParaRPr lang="en-US" sz="3600" dirty="0">
              <a:solidFill>
                <a:schemeClr val="tx1"/>
              </a:solidFill>
            </a:endParaRPr>
          </a:p>
          <a:p>
            <a:pPr marL="685800" lvl="1" indent="-685800" algn="just">
              <a:buFont typeface="Arial" panose="020B0604020202020204" pitchFamily="34" charset="0"/>
              <a:buChar char="•"/>
            </a:pPr>
            <a:r>
              <a:rPr lang="en-US" sz="3600" u="sng" dirty="0">
                <a:solidFill>
                  <a:schemeClr val="tx1"/>
                </a:solidFill>
              </a:rPr>
              <a:t>Risk</a:t>
            </a:r>
            <a:r>
              <a:rPr lang="en-US" sz="3600" dirty="0">
                <a:solidFill>
                  <a:schemeClr val="tx1"/>
                </a:solidFill>
              </a:rPr>
              <a:t>: uncertainty of priority if the debtor files a second judicial reorganization proceeding.</a:t>
            </a:r>
          </a:p>
          <a:p>
            <a:pPr marL="685800" lvl="1" indent="-685800" algn="just">
              <a:buFont typeface="Arial" panose="020B0604020202020204" pitchFamily="34" charset="0"/>
              <a:buChar char="•"/>
            </a:pPr>
            <a:endParaRPr lang="en-US" sz="3600" dirty="0">
              <a:solidFill>
                <a:schemeClr val="tx1"/>
              </a:solidFill>
            </a:endParaRPr>
          </a:p>
          <a:p>
            <a:pPr marL="685800" lvl="1" indent="-685800" algn="just">
              <a:buFont typeface="Arial" panose="020B0604020202020204" pitchFamily="34" charset="0"/>
              <a:buChar char="•"/>
            </a:pPr>
            <a:r>
              <a:rPr lang="en-US" sz="3600" u="sng" dirty="0">
                <a:solidFill>
                  <a:schemeClr val="tx1"/>
                </a:solidFill>
              </a:rPr>
              <a:t>Example case</a:t>
            </a:r>
            <a:r>
              <a:rPr lang="en-US" sz="3600" dirty="0">
                <a:solidFill>
                  <a:schemeClr val="tx1"/>
                </a:solidFill>
              </a:rPr>
              <a:t>: </a:t>
            </a:r>
            <a:r>
              <a:rPr lang="en-US" sz="3600" b="1" dirty="0">
                <a:solidFill>
                  <a:schemeClr val="tx1"/>
                </a:solidFill>
              </a:rPr>
              <a:t>Moreno Group </a:t>
            </a:r>
            <a:r>
              <a:rPr lang="en-US" sz="3600" dirty="0">
                <a:solidFill>
                  <a:schemeClr val="tx1"/>
                </a:solidFill>
              </a:rPr>
              <a:t>(~USD 127mm) - sugar and ethanol company that used Exit Financing to settle its subject claims and close the judicial reorganization proceedings. Financing was guaranteed by collateral (in particular,  fiduciary lien) and corporate guarantees.</a:t>
            </a:r>
            <a:endParaRPr lang="en-US" sz="5000" dirty="0">
              <a:solidFill>
                <a:schemeClr val="tx1"/>
              </a:solidFill>
            </a:endParaRPr>
          </a:p>
        </p:txBody>
      </p:sp>
      <p:sp>
        <p:nvSpPr>
          <p:cNvPr id="72" name="Title"/>
          <p:cNvSpPr txBox="1"/>
          <p:nvPr/>
        </p:nvSpPr>
        <p:spPr>
          <a:xfrm>
            <a:off x="596597" y="2333337"/>
            <a:ext cx="23190806" cy="175347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chor="ctr">
            <a:normAutofit/>
          </a:bodyPr>
          <a:lstStyle>
            <a:lvl1pPr algn="ctr" defTabSz="1828800">
              <a:defRPr sz="9000" b="1">
                <a:solidFill>
                  <a:srgbClr val="346F80"/>
                </a:solidFill>
              </a:defRPr>
            </a:lvl1pPr>
          </a:lstStyle>
          <a:p>
            <a:pPr algn="just"/>
            <a:r>
              <a:rPr lang="en-US" sz="8200" dirty="0">
                <a:solidFill>
                  <a:schemeClr val="tx1"/>
                </a:solidFill>
              </a:rPr>
              <a:t>Brazil – Exit Financing</a:t>
            </a:r>
          </a:p>
        </p:txBody>
      </p:sp>
    </p:spTree>
    <p:extLst>
      <p:ext uri="{BB962C8B-B14F-4D97-AF65-F5344CB8AC3E}">
        <p14:creationId xmlns:p14="http://schemas.microsoft.com/office/powerpoint/2010/main" val="12241188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805962" y="4086810"/>
            <a:ext cx="22981441" cy="6284411"/>
          </a:xfrm>
          <a:prstGeom prst="rect">
            <a:avLst/>
          </a:prstGeom>
          <a:ln w="25400">
            <a:miter lim="400000"/>
          </a:ln>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marL="685800" lvl="1" indent="-685800" algn="just">
              <a:buFont typeface="Arial" panose="020B0604020202020204" pitchFamily="34" charset="0"/>
              <a:buChar char="•"/>
            </a:pPr>
            <a:r>
              <a:rPr lang="en-US" sz="3600" u="sng" dirty="0"/>
              <a:t>Disadvantages</a:t>
            </a:r>
            <a:r>
              <a:rPr lang="en-US" sz="3600" dirty="0"/>
              <a:t>: in general, less flexible; more bureaucratic and more time consuming. Subject to judicial scrutiny and challenges (creditors subject or not to the proceeding; Public Prosecutor etc.)</a:t>
            </a:r>
          </a:p>
          <a:p>
            <a:pPr marL="685800" lvl="1" indent="-685800" algn="just">
              <a:buFont typeface="Arial" panose="020B0604020202020204" pitchFamily="34" charset="0"/>
              <a:buChar char="•"/>
            </a:pPr>
            <a:endParaRPr lang="en-US" sz="3600" dirty="0"/>
          </a:p>
          <a:p>
            <a:pPr marL="685800" lvl="1" indent="-685800" algn="just">
              <a:buFont typeface="Arial" panose="020B0604020202020204" pitchFamily="34" charset="0"/>
              <a:buChar char="•"/>
            </a:pPr>
            <a:r>
              <a:rPr lang="en-US" sz="3600" u="sng" dirty="0"/>
              <a:t>Main Advantages</a:t>
            </a:r>
            <a:r>
              <a:rPr lang="en-US" sz="3600" dirty="0"/>
              <a:t>: </a:t>
            </a:r>
            <a:r>
              <a:rPr lang="en-US" sz="3600" b="1" dirty="0"/>
              <a:t>no succession of debtors’ liabilities </a:t>
            </a:r>
            <a:r>
              <a:rPr lang="en-US" sz="3600" dirty="0"/>
              <a:t>(environmental, regulatory, administrative, criminal, anti-corruption, tax and labor liabilities): any sale of assets within the context of a Bankruptcy proceeding and under a competitive sale process as provided for under Law No. 11,101/2005. </a:t>
            </a:r>
          </a:p>
          <a:p>
            <a:pPr lvl="1" indent="0" algn="just"/>
            <a:r>
              <a:rPr lang="en-US" sz="3600" dirty="0"/>
              <a:t>	</a:t>
            </a:r>
          </a:p>
          <a:p>
            <a:pPr lvl="1" indent="0" algn="just"/>
            <a:r>
              <a:rPr lang="en-US" sz="3600" dirty="0"/>
              <a:t>	Note: Environmental Liabilities – only pecuniary liabilities? Lack of case law. </a:t>
            </a:r>
          </a:p>
        </p:txBody>
      </p:sp>
      <p:sp>
        <p:nvSpPr>
          <p:cNvPr id="72" name="Title"/>
          <p:cNvSpPr txBox="1"/>
          <p:nvPr/>
        </p:nvSpPr>
        <p:spPr>
          <a:xfrm>
            <a:off x="596597" y="2333337"/>
            <a:ext cx="23190806" cy="1753472"/>
          </a:xfrm>
          <a:prstGeom prst="rect">
            <a:avLst/>
          </a:prstGeom>
          <a:ln w="25400">
            <a:miter lim="400000"/>
          </a:ln>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ctr" defTabSz="1828800">
              <a:defRPr sz="9000" b="1">
                <a:solidFill>
                  <a:srgbClr val="346F80"/>
                </a:solidFill>
              </a:defRPr>
            </a:lvl1pPr>
          </a:lstStyle>
          <a:p>
            <a:pPr algn="just"/>
            <a:r>
              <a:rPr lang="en-US" sz="8200" dirty="0">
                <a:solidFill>
                  <a:schemeClr val="tx1"/>
                </a:solidFill>
              </a:rPr>
              <a:t>Brazil – Sale of Assets </a:t>
            </a:r>
          </a:p>
        </p:txBody>
      </p:sp>
    </p:spTree>
    <p:extLst>
      <p:ext uri="{BB962C8B-B14F-4D97-AF65-F5344CB8AC3E}">
        <p14:creationId xmlns:p14="http://schemas.microsoft.com/office/powerpoint/2010/main" val="23696465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596597" y="4086809"/>
            <a:ext cx="22981441" cy="650097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marL="571500" lvl="1" indent="-571500" algn="just">
              <a:buFont typeface="Arial" panose="020B0604020202020204" pitchFamily="34" charset="0"/>
              <a:buChar char="•"/>
            </a:pPr>
            <a:r>
              <a:rPr lang="en-US" sz="3600" u="sng" dirty="0">
                <a:solidFill>
                  <a:schemeClr val="tx1"/>
                </a:solidFill>
              </a:rPr>
              <a:t>Isolated Productive Unit – UPI</a:t>
            </a:r>
            <a:r>
              <a:rPr lang="en-US" sz="3600" dirty="0">
                <a:solidFill>
                  <a:schemeClr val="tx1"/>
                </a:solidFill>
              </a:rPr>
              <a:t> (art. 60 of the BBL): sufficient case law in favor of non succession on debtor’s liabilities.</a:t>
            </a:r>
          </a:p>
          <a:p>
            <a:pPr marL="571500" lvl="1" indent="-571500" algn="just">
              <a:buFont typeface="Arial" panose="020B0604020202020204" pitchFamily="34" charset="0"/>
              <a:buChar char="•"/>
            </a:pPr>
            <a:endParaRPr lang="en-US" sz="3600" dirty="0">
              <a:solidFill>
                <a:schemeClr val="tx1"/>
              </a:solidFill>
            </a:endParaRPr>
          </a:p>
          <a:p>
            <a:pPr marL="571500" lvl="1" indent="-571500" algn="just">
              <a:buFont typeface="Arial" panose="020B0604020202020204" pitchFamily="34" charset="0"/>
              <a:buChar char="•"/>
            </a:pPr>
            <a:r>
              <a:rPr lang="en-US" sz="3600" u="sng" dirty="0">
                <a:solidFill>
                  <a:schemeClr val="tx1"/>
                </a:solidFill>
              </a:rPr>
              <a:t>Direct Sale (no UPI)</a:t>
            </a:r>
            <a:r>
              <a:rPr lang="en-US" sz="3600" dirty="0">
                <a:solidFill>
                  <a:schemeClr val="tx1"/>
                </a:solidFill>
              </a:rPr>
              <a:t> (art. 66, §3º of the BBL): included by Law 14,112/2020 and no case law involving no succession on debtor’s liabilities.</a:t>
            </a:r>
          </a:p>
          <a:p>
            <a:pPr marL="571500" lvl="1" indent="-571500" algn="just">
              <a:buFont typeface="Arial" panose="020B0604020202020204" pitchFamily="34" charset="0"/>
              <a:buChar char="•"/>
            </a:pPr>
            <a:endParaRPr lang="en-US" sz="3600" dirty="0">
              <a:solidFill>
                <a:schemeClr val="tx1"/>
              </a:solidFill>
            </a:endParaRPr>
          </a:p>
          <a:p>
            <a:pPr marL="685800" lvl="1" indent="-685800" algn="just">
              <a:buFont typeface="Arial" panose="020B0604020202020204" pitchFamily="34" charset="0"/>
              <a:buChar char="•"/>
            </a:pPr>
            <a:r>
              <a:rPr lang="en-US" sz="3600" u="sng" dirty="0">
                <a:solidFill>
                  <a:schemeClr val="tx1"/>
                </a:solidFill>
              </a:rPr>
              <a:t>Full Sale of the debtor</a:t>
            </a:r>
            <a:r>
              <a:rPr lang="en-US" sz="3600" dirty="0">
                <a:solidFill>
                  <a:schemeClr val="tx1"/>
                </a:solidFill>
              </a:rPr>
              <a:t>: also included by Law 14,112/2020. BBL permits the debtor to be sold in its entirety, provided that the claims not subject to the effects of the judicial reorganization (including tax claims) are given terms of repayment equivalent or better than those that could be obtained in a liquidation scenario. Lack of case law.</a:t>
            </a:r>
          </a:p>
          <a:p>
            <a:pPr lvl="1" indent="0" algn="just"/>
            <a:endParaRPr lang="en-US" sz="3600" dirty="0"/>
          </a:p>
        </p:txBody>
      </p:sp>
      <p:sp>
        <p:nvSpPr>
          <p:cNvPr id="72" name="Title"/>
          <p:cNvSpPr txBox="1"/>
          <p:nvPr/>
        </p:nvSpPr>
        <p:spPr>
          <a:xfrm>
            <a:off x="596597" y="2333337"/>
            <a:ext cx="23190806" cy="175347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chor="ctr">
            <a:normAutofit/>
          </a:bodyPr>
          <a:lstStyle>
            <a:lvl1pPr algn="ctr" defTabSz="1828800">
              <a:defRPr sz="9000" b="1">
                <a:solidFill>
                  <a:srgbClr val="346F80"/>
                </a:solidFill>
              </a:defRPr>
            </a:lvl1pPr>
          </a:lstStyle>
          <a:p>
            <a:pPr algn="just"/>
            <a:r>
              <a:rPr lang="en-US" sz="8200" dirty="0">
                <a:solidFill>
                  <a:schemeClr val="tx1"/>
                </a:solidFill>
              </a:rPr>
              <a:t>Brazil – Sale of Assets </a:t>
            </a:r>
          </a:p>
        </p:txBody>
      </p:sp>
    </p:spTree>
    <p:extLst>
      <p:ext uri="{BB962C8B-B14F-4D97-AF65-F5344CB8AC3E}">
        <p14:creationId xmlns:p14="http://schemas.microsoft.com/office/powerpoint/2010/main" val="32391009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701279" y="4086809"/>
            <a:ext cx="22981441" cy="657316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marL="685800" lvl="1" indent="-685800" algn="just">
              <a:buFont typeface="Arial" panose="020B0604020202020204" pitchFamily="34" charset="0"/>
              <a:buChar char="•"/>
            </a:pPr>
            <a:r>
              <a:rPr lang="en-US" sz="3600" u="sng" dirty="0"/>
              <a:t>Equitable Mootness Doctrine</a:t>
            </a:r>
            <a:r>
              <a:rPr lang="en-US" sz="3600" dirty="0"/>
              <a:t>: the sale of assets or security interested authorized by the Bankruptcy Court or provided for in an approved judicial reorganization plan to a buyer in good faith, </a:t>
            </a:r>
            <a:r>
              <a:rPr lang="en-US" sz="3600" b="1" dirty="0"/>
              <a:t>may not be declared null and void or rendered ineffective after the receipt of the corresponding funds by the debtor</a:t>
            </a:r>
            <a:r>
              <a:rPr lang="en-US" sz="3600" dirty="0"/>
              <a:t>.</a:t>
            </a:r>
          </a:p>
          <a:p>
            <a:pPr marL="685800" lvl="1" indent="-685800" algn="just">
              <a:buFont typeface="Arial" panose="020B0604020202020204" pitchFamily="34" charset="0"/>
              <a:buChar char="•"/>
            </a:pPr>
            <a:endParaRPr lang="en-US" sz="3600" dirty="0"/>
          </a:p>
          <a:p>
            <a:pPr marL="685800" lvl="1" indent="-685800" algn="just">
              <a:buFont typeface="Arial" panose="020B0604020202020204" pitchFamily="34" charset="0"/>
              <a:buChar char="•"/>
            </a:pPr>
            <a:r>
              <a:rPr lang="en-US" sz="3600" u="sng" dirty="0"/>
              <a:t>Encumbered Assets</a:t>
            </a:r>
            <a:r>
              <a:rPr lang="en-US" sz="3600" dirty="0"/>
              <a:t>: sale requires secured creditor consent. </a:t>
            </a:r>
          </a:p>
          <a:p>
            <a:pPr marL="685800" lvl="1" indent="-685800" algn="just">
              <a:buFont typeface="Arial" panose="020B0604020202020204" pitchFamily="34" charset="0"/>
              <a:buChar char="•"/>
            </a:pPr>
            <a:endParaRPr lang="en-US" sz="3600" dirty="0"/>
          </a:p>
          <a:p>
            <a:pPr marL="685800" lvl="1" indent="-685800" algn="just">
              <a:buFont typeface="Arial" panose="020B0604020202020204" pitchFamily="34" charset="0"/>
              <a:buChar char="•"/>
            </a:pPr>
            <a:r>
              <a:rPr lang="en-US" sz="3600" u="sng" dirty="0"/>
              <a:t>Limitations on acquisition price discussions</a:t>
            </a:r>
            <a:r>
              <a:rPr lang="en-US" sz="3600" dirty="0"/>
              <a:t>: a third party contesting a sale must present a binding offer and a guarantee (10% of the value of the offer) to have its challenge heard by the Court. </a:t>
            </a:r>
          </a:p>
        </p:txBody>
      </p:sp>
      <p:sp>
        <p:nvSpPr>
          <p:cNvPr id="72" name="Title"/>
          <p:cNvSpPr txBox="1"/>
          <p:nvPr/>
        </p:nvSpPr>
        <p:spPr>
          <a:xfrm>
            <a:off x="596597" y="2333337"/>
            <a:ext cx="23190806" cy="175347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chor="ctr">
            <a:normAutofit/>
          </a:bodyPr>
          <a:lstStyle>
            <a:lvl1pPr algn="ctr" defTabSz="1828800">
              <a:defRPr sz="9000" b="1">
                <a:solidFill>
                  <a:srgbClr val="346F80"/>
                </a:solidFill>
              </a:defRPr>
            </a:lvl1pPr>
          </a:lstStyle>
          <a:p>
            <a:pPr algn="just"/>
            <a:r>
              <a:rPr lang="en-US" sz="8200" dirty="0">
                <a:solidFill>
                  <a:schemeClr val="tx1"/>
                </a:solidFill>
              </a:rPr>
              <a:t>Brazil – Sale of Assets </a:t>
            </a:r>
          </a:p>
        </p:txBody>
      </p:sp>
    </p:spTree>
    <p:extLst>
      <p:ext uri="{BB962C8B-B14F-4D97-AF65-F5344CB8AC3E}">
        <p14:creationId xmlns:p14="http://schemas.microsoft.com/office/powerpoint/2010/main" val="13208752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805962" y="4086810"/>
            <a:ext cx="22981441" cy="6380664"/>
          </a:xfrm>
          <a:prstGeom prst="rect">
            <a:avLst/>
          </a:prstGeom>
          <a:ln w="25400">
            <a:miter lim="400000"/>
          </a:ln>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marL="685800" lvl="1" indent="-685800" algn="just">
              <a:buFont typeface="Arial" panose="020B0604020202020204" pitchFamily="34" charset="0"/>
              <a:buChar char="•"/>
            </a:pPr>
            <a:r>
              <a:rPr lang="en-US" sz="3600" u="sng" dirty="0"/>
              <a:t>Flexible sale mechanisms in comparation with prior regulation</a:t>
            </a:r>
            <a:r>
              <a:rPr lang="en-US" sz="3600" dirty="0"/>
              <a:t>: i.e., clean sale protection to transactions made in competitive process lead by a specialized agent (with the attachment in the records of a report describing the  process).</a:t>
            </a:r>
          </a:p>
          <a:p>
            <a:pPr marL="685800" lvl="1" indent="-685800" algn="just">
              <a:buFont typeface="Arial" panose="020B0604020202020204" pitchFamily="34" charset="0"/>
              <a:buChar char="•"/>
            </a:pPr>
            <a:endParaRPr lang="en-US" sz="3600" dirty="0"/>
          </a:p>
          <a:p>
            <a:pPr marL="685800" lvl="1" indent="-685800" algn="just">
              <a:buFont typeface="Arial" panose="020B0604020202020204" pitchFamily="34" charset="0"/>
              <a:buChar char="•"/>
            </a:pPr>
            <a:r>
              <a:rPr lang="en-US" sz="3600" u="sng" dirty="0"/>
              <a:t>Stalking Horse bidder protections</a:t>
            </a:r>
            <a:r>
              <a:rPr lang="en-US" sz="3600" dirty="0"/>
              <a:t> (i.e., right to match; right to top and break up fees): common in the UPI sales process in Brazil, but lack of case law from Superior Court of Justice (only State Courts).</a:t>
            </a:r>
          </a:p>
        </p:txBody>
      </p:sp>
      <p:sp>
        <p:nvSpPr>
          <p:cNvPr id="72" name="Title"/>
          <p:cNvSpPr txBox="1"/>
          <p:nvPr/>
        </p:nvSpPr>
        <p:spPr>
          <a:xfrm>
            <a:off x="596597" y="2333337"/>
            <a:ext cx="23190806" cy="1753472"/>
          </a:xfrm>
          <a:prstGeom prst="rect">
            <a:avLst/>
          </a:prstGeom>
          <a:ln w="25400">
            <a:miter lim="400000"/>
          </a:ln>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ctr" defTabSz="1828800">
              <a:defRPr sz="9000" b="1">
                <a:solidFill>
                  <a:srgbClr val="346F80"/>
                </a:solidFill>
              </a:defRPr>
            </a:lvl1pPr>
          </a:lstStyle>
          <a:p>
            <a:pPr algn="just"/>
            <a:r>
              <a:rPr lang="en-US" sz="8200" dirty="0">
                <a:solidFill>
                  <a:schemeClr val="tx1"/>
                </a:solidFill>
              </a:rPr>
              <a:t>Brazil – Sale of Assets </a:t>
            </a:r>
          </a:p>
        </p:txBody>
      </p:sp>
    </p:spTree>
    <p:extLst>
      <p:ext uri="{BB962C8B-B14F-4D97-AF65-F5344CB8AC3E}">
        <p14:creationId xmlns:p14="http://schemas.microsoft.com/office/powerpoint/2010/main" val="36911421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805962" y="4086810"/>
            <a:ext cx="22981441" cy="638066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ormAutofit fontScale="92500" lnSpcReduction="20000"/>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marL="742950" lvl="1" indent="-742950" algn="just">
              <a:buFont typeface="+mj-lt"/>
              <a:buAutoNum type="arabicPeriod"/>
            </a:pPr>
            <a:r>
              <a:rPr lang="en-US" sz="3600" dirty="0"/>
              <a:t>“</a:t>
            </a:r>
            <a:r>
              <a:rPr lang="en-US" sz="3600" i="1" dirty="0" err="1"/>
              <a:t>Havanna</a:t>
            </a:r>
            <a:r>
              <a:rPr lang="en-US" sz="3600" dirty="0"/>
              <a:t>”, a company producing alfajores, where the sale of one hundred percent of the shares of </a:t>
            </a:r>
            <a:r>
              <a:rPr lang="en-US" sz="3600" dirty="0" err="1"/>
              <a:t>Havanna's</a:t>
            </a:r>
            <a:r>
              <a:rPr lang="en-US" sz="3600" dirty="0"/>
              <a:t> controlling company, an operating company, to an investment fund was authorized.  Among the conditions of the sale authorization, the judge required the deposit of a certain amount of money in the account of the bankruptcy proceeding, that the buyer assume the cancellation of the credits admitted in the bankruptcy proceeding and that it maintain the sources of employment.</a:t>
            </a:r>
          </a:p>
          <a:p>
            <a:pPr marL="742950" lvl="1" indent="-742950" algn="just">
              <a:buFont typeface="+mj-lt"/>
              <a:buAutoNum type="arabicPeriod"/>
            </a:pPr>
            <a:r>
              <a:rPr lang="en-US" sz="3600" dirty="0"/>
              <a:t>“</a:t>
            </a:r>
            <a:r>
              <a:rPr lang="en-US" sz="3600" i="1" dirty="0"/>
              <a:t>EKI</a:t>
            </a:r>
            <a:r>
              <a:rPr lang="en-US" sz="3600" dirty="0"/>
              <a:t>”, the sale of a supermarket retail chain to the Carrefour group, in which all the ongoing assets were transferred.  In order to authorize this sale, the judge took into account that the company had been left without commercial activity due to a lack of working capital, as well as the fact that the insolvent company continued to increase post-insolvency credits, worsening the situation of its creditors.  In this case, the buyer also had to deposit a certain amount of money in the bankruptcy file account and was obliged to maintain employment. </a:t>
            </a:r>
          </a:p>
          <a:p>
            <a:pPr marL="742950" lvl="1" indent="-742950" algn="just">
              <a:buFont typeface="+mj-lt"/>
              <a:buAutoNum type="arabicPeriod"/>
            </a:pPr>
            <a:r>
              <a:rPr lang="en-US" sz="3600" dirty="0"/>
              <a:t>“</a:t>
            </a:r>
            <a:r>
              <a:rPr lang="en-US" sz="3600" i="1" dirty="0" err="1"/>
              <a:t>Ezentis</a:t>
            </a:r>
            <a:r>
              <a:rPr lang="en-US" sz="3600" i="1" dirty="0"/>
              <a:t> Argentina</a:t>
            </a:r>
            <a:r>
              <a:rPr lang="en-US" sz="3600" dirty="0"/>
              <a:t>”, a company engaged in the operation and construction of electrical and telecommunications infrastructure, to assign the contracts it had with an Argentine telephone and internet company, which was its main asset. In order to authorize the assignment of the contracts, the judge considered the continuation of the company's activities, the protection of the interests of the creditors and the interests of the workers. Thus, the judge understood that the operation implied sufficient funds for the insolvent company, avoiding the costs involved in the maintenance of the contract in question and the risk that the company would face in the event of a possible non-renewal of the contract.</a:t>
            </a:r>
          </a:p>
        </p:txBody>
      </p:sp>
      <p:sp>
        <p:nvSpPr>
          <p:cNvPr id="72" name="Title"/>
          <p:cNvSpPr txBox="1"/>
          <p:nvPr/>
        </p:nvSpPr>
        <p:spPr>
          <a:xfrm>
            <a:off x="596597" y="2333337"/>
            <a:ext cx="23190806" cy="175347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chor="ctr">
            <a:normAutofit/>
          </a:bodyPr>
          <a:lstStyle>
            <a:lvl1pPr algn="ctr" defTabSz="1828800">
              <a:defRPr sz="9000" b="1">
                <a:solidFill>
                  <a:srgbClr val="346F80"/>
                </a:solidFill>
              </a:defRPr>
            </a:lvl1pPr>
          </a:lstStyle>
          <a:p>
            <a:pPr algn="just"/>
            <a:r>
              <a:rPr lang="en-US" sz="8200" dirty="0">
                <a:solidFill>
                  <a:schemeClr val="tx1"/>
                </a:solidFill>
              </a:rPr>
              <a:t>Argentina – Select Case Law</a:t>
            </a:r>
          </a:p>
        </p:txBody>
      </p:sp>
    </p:spTree>
    <p:extLst>
      <p:ext uri="{BB962C8B-B14F-4D97-AF65-F5344CB8AC3E}">
        <p14:creationId xmlns:p14="http://schemas.microsoft.com/office/powerpoint/2010/main" val="30916478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805962" y="5386756"/>
            <a:ext cx="19536507" cy="724396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lvl="1"/>
            <a:r>
              <a:rPr lang="en-US" sz="5000" dirty="0"/>
              <a:t>- 363 Sale</a:t>
            </a:r>
          </a:p>
          <a:p>
            <a:pPr lvl="1"/>
            <a:endParaRPr lang="en-US" sz="5000" dirty="0"/>
          </a:p>
          <a:p>
            <a:pPr marL="685800" lvl="1" indent="-685800">
              <a:buFontTx/>
              <a:buChar char="-"/>
            </a:pPr>
            <a:r>
              <a:rPr lang="en-US" sz="5000" dirty="0"/>
              <a:t>DIP Financing</a:t>
            </a:r>
          </a:p>
          <a:p>
            <a:pPr lvl="1"/>
            <a:endParaRPr lang="en-US" sz="5000" dirty="0"/>
          </a:p>
          <a:p>
            <a:pPr lvl="1"/>
            <a:r>
              <a:rPr lang="en-US" sz="5000" dirty="0"/>
              <a:t>- Exit Strategies</a:t>
            </a:r>
            <a:endParaRPr sz="5000" dirty="0"/>
          </a:p>
        </p:txBody>
      </p:sp>
      <p:sp>
        <p:nvSpPr>
          <p:cNvPr id="72" name="Title"/>
          <p:cNvSpPr txBox="1"/>
          <p:nvPr/>
        </p:nvSpPr>
        <p:spPr>
          <a:xfrm>
            <a:off x="596597" y="2333336"/>
            <a:ext cx="23190806" cy="2743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chor="ctr">
            <a:normAutofit/>
          </a:bodyPr>
          <a:lstStyle>
            <a:lvl1pPr algn="ctr" defTabSz="1828800">
              <a:defRPr sz="9000" b="1">
                <a:solidFill>
                  <a:srgbClr val="346F80"/>
                </a:solidFill>
              </a:defRPr>
            </a:lvl1pPr>
          </a:lstStyle>
          <a:p>
            <a:r>
              <a:rPr lang="en-US" sz="8200" dirty="0"/>
              <a:t>Investing in Distress Assets: </a:t>
            </a:r>
          </a:p>
          <a:p>
            <a:r>
              <a:rPr lang="en-US" sz="8200" dirty="0"/>
              <a:t>Strategic Opportunities and Potential Limitations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246185" y="2445325"/>
            <a:ext cx="19536507" cy="724396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lvl="1"/>
            <a:r>
              <a:rPr lang="en-US" b="1" dirty="0"/>
              <a:t>- 	363 Sale</a:t>
            </a:r>
          </a:p>
          <a:p>
            <a:pPr lvl="1"/>
            <a:endParaRPr lang="en-US" sz="4000" b="1" dirty="0"/>
          </a:p>
          <a:p>
            <a:pPr lvl="1"/>
            <a:endParaRPr lang="en-US" sz="4000" b="1" dirty="0"/>
          </a:p>
        </p:txBody>
      </p:sp>
      <p:sp>
        <p:nvSpPr>
          <p:cNvPr id="72" name="Title"/>
          <p:cNvSpPr txBox="1"/>
          <p:nvPr/>
        </p:nvSpPr>
        <p:spPr>
          <a:xfrm>
            <a:off x="596597" y="2333336"/>
            <a:ext cx="23190806" cy="2743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chor="ctr">
            <a:normAutofit/>
          </a:bodyPr>
          <a:lstStyle>
            <a:lvl1pPr algn="ctr" defTabSz="1828800">
              <a:defRPr sz="9000" b="1">
                <a:solidFill>
                  <a:srgbClr val="346F80"/>
                </a:solidFill>
              </a:defRPr>
            </a:lvl1pPr>
          </a:lstStyle>
          <a:p>
            <a:endParaRPr lang="en-US" dirty="0"/>
          </a:p>
        </p:txBody>
      </p:sp>
      <p:sp>
        <p:nvSpPr>
          <p:cNvPr id="10" name="Rectangle 9">
            <a:extLst>
              <a:ext uri="{FF2B5EF4-FFF2-40B4-BE49-F238E27FC236}">
                <a16:creationId xmlns:a16="http://schemas.microsoft.com/office/drawing/2014/main" id="{4B0CBC85-7C36-2577-C90B-A795A651A0FB}"/>
              </a:ext>
            </a:extLst>
          </p:cNvPr>
          <p:cNvSpPr/>
          <p:nvPr/>
        </p:nvSpPr>
        <p:spPr>
          <a:xfrm>
            <a:off x="1265908" y="6059984"/>
            <a:ext cx="10371827" cy="4339650"/>
          </a:xfrm>
          <a:prstGeom prst="rect">
            <a:avLst/>
          </a:prstGeom>
          <a:solidFill>
            <a:srgbClr val="32D700">
              <a:alpha val="20000"/>
            </a:srgbClr>
          </a:solidFill>
          <a:ln w="25400" cap="flat" cmpd="sng" algn="ctr">
            <a:noFill/>
            <a:prstDash val="solid"/>
          </a:ln>
          <a:effectLst/>
        </p:spPr>
        <p:txBody>
          <a:bodyPr lIns="91440" tIns="411480" rIns="91440" bIns="45720" rtlCol="0" anchor="t">
            <a:noAutofit/>
          </a:bodyP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600" kern="1200" dirty="0">
                <a:solidFill>
                  <a:prstClr val="black"/>
                </a:solidFill>
                <a:ea typeface="+mn-ea"/>
                <a:cs typeface="Times New Roman" panose="02020603050405020304" pitchFamily="18" charset="0"/>
              </a:rPr>
              <a:t>Distressed prices</a:t>
            </a:r>
            <a:endParaRPr kumimoji="0" lang="en-US" altLang="en-US" sz="26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600" b="0" i="0" u="none" strike="noStrike" kern="1200" cap="none" spc="0" normalizeH="0" baseline="0" noProof="0" dirty="0">
                <a:ln>
                  <a:noFill/>
                </a:ln>
                <a:solidFill>
                  <a:prstClr val="black"/>
                </a:solidFill>
                <a:effectLst/>
                <a:uLnTx/>
                <a:uFillTx/>
                <a:ea typeface="+mn-ea"/>
                <a:cs typeface="Times New Roman" panose="02020603050405020304" pitchFamily="18" charset="0"/>
              </a:rPr>
              <a:t>Flexibility </a:t>
            </a:r>
          </a:p>
          <a:p>
            <a:pPr marR="0" lvl="0" defTabSz="914400" eaLnBrk="1" fontAlgn="auto" latinLnBrk="0" hangingPunct="1">
              <a:lnSpc>
                <a:spcPct val="100000"/>
              </a:lnSpc>
              <a:spcBef>
                <a:spcPts val="0"/>
              </a:spcBef>
              <a:spcAft>
                <a:spcPts val="0"/>
              </a:spcAft>
              <a:buClrTx/>
              <a:buSzTx/>
              <a:tabLst/>
              <a:defRPr/>
            </a:pPr>
            <a:r>
              <a:rPr lang="en-US" altLang="en-US" sz="2600" kern="1200" dirty="0">
                <a:solidFill>
                  <a:prstClr val="black"/>
                </a:solidFill>
                <a:ea typeface="+mn-ea"/>
                <a:cs typeface="Times New Roman" panose="02020603050405020304" pitchFamily="18" charset="0"/>
              </a:rPr>
              <a:t>	- </a:t>
            </a:r>
            <a:r>
              <a:rPr kumimoji="0" lang="en-US" altLang="en-US" sz="2600" b="0" i="0" u="none" strike="noStrike" kern="1200" cap="none" spc="0" normalizeH="0" baseline="0" noProof="0" dirty="0">
                <a:ln>
                  <a:noFill/>
                </a:ln>
                <a:solidFill>
                  <a:prstClr val="black"/>
                </a:solidFill>
                <a:effectLst/>
                <a:uLnTx/>
                <a:uFillTx/>
                <a:ea typeface="+mn-ea"/>
                <a:cs typeface="Times New Roman" panose="02020603050405020304" pitchFamily="18" charset="0"/>
              </a:rPr>
              <a:t>Allows asset segregation, retention of employees, contracts, etc</a:t>
            </a:r>
            <a:r>
              <a:rPr lang="en-US" altLang="en-US" sz="2600" kern="1200" dirty="0">
                <a:solidFill>
                  <a:prstClr val="black"/>
                </a:solidFill>
                <a:ea typeface="+mn-ea"/>
                <a:cs typeface="Times New Roman" panose="02020603050405020304" pitchFamily="18" charset="0"/>
              </a:rPr>
              <a:t>.</a:t>
            </a:r>
            <a:endParaRPr kumimoji="0" lang="en-US" altLang="en-US" sz="26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600" kern="1200" dirty="0">
                <a:solidFill>
                  <a:prstClr val="black"/>
                </a:solidFill>
                <a:ea typeface="+mn-ea"/>
                <a:cs typeface="Times New Roman" panose="02020603050405020304" pitchFamily="18" charset="0"/>
              </a:rPr>
              <a:t>Sale is free and clear of liens, claims and liabilities</a:t>
            </a:r>
            <a:endParaRPr kumimoji="0" lang="en-US" altLang="en-US" sz="26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600" kern="1200" dirty="0">
                <a:solidFill>
                  <a:prstClr val="black"/>
                </a:solidFill>
                <a:ea typeface="+mn-ea"/>
                <a:cs typeface="Times New Roman" panose="02020603050405020304" pitchFamily="18" charset="0"/>
              </a:rPr>
              <a:t>Speed and efficiency (around 3 month process)</a:t>
            </a:r>
          </a:p>
          <a:p>
            <a:pPr lvl="6" indent="0" hangingPunct="1">
              <a:spcBef>
                <a:spcPts val="0"/>
              </a:spcBef>
              <a:spcAft>
                <a:spcPts val="0"/>
              </a:spcAft>
            </a:pPr>
            <a:r>
              <a:rPr lang="en-US" altLang="en-US" sz="2600" kern="1200" dirty="0">
                <a:solidFill>
                  <a:prstClr val="black"/>
                </a:solidFill>
                <a:ea typeface="+mn-ea"/>
                <a:cs typeface="Times New Roman" panose="02020603050405020304" pitchFamily="18" charset="0"/>
              </a:rPr>
              <a:t>	- May be crucial to preserve asset value</a:t>
            </a:r>
          </a:p>
          <a:p>
            <a:pPr lvl="6" indent="0" hangingPunct="1">
              <a:spcBef>
                <a:spcPts val="0"/>
              </a:spcBef>
              <a:spcAft>
                <a:spcPts val="0"/>
              </a:spcAft>
            </a:pPr>
            <a:r>
              <a:rPr lang="en-US" altLang="en-US" sz="2600" kern="1200" dirty="0">
                <a:solidFill>
                  <a:prstClr val="black"/>
                </a:solidFill>
                <a:ea typeface="+mn-ea"/>
                <a:cs typeface="Times New Roman" panose="02020603050405020304" pitchFamily="18" charset="0"/>
              </a:rPr>
              <a:t>	- Can help preserve going concern sale</a:t>
            </a:r>
          </a:p>
          <a:p>
            <a:pPr marL="457200" lvl="6" indent="-457200" hangingPunct="1">
              <a:spcBef>
                <a:spcPts val="0"/>
              </a:spcBef>
              <a:spcAft>
                <a:spcPts val="0"/>
              </a:spcAft>
              <a:buFont typeface="Wingdings" panose="05000000000000000000" pitchFamily="2" charset="2"/>
              <a:buChar char="§"/>
            </a:pPr>
            <a:r>
              <a:rPr kumimoji="0" lang="en-US" altLang="en-US" sz="2600" b="0" i="0" u="none" strike="noStrike" kern="1200" cap="none" spc="0" normalizeH="0" baseline="0" noProof="0" dirty="0">
                <a:ln>
                  <a:noFill/>
                </a:ln>
                <a:solidFill>
                  <a:prstClr val="black"/>
                </a:solidFill>
                <a:effectLst/>
                <a:uLnTx/>
                <a:uFillTx/>
                <a:ea typeface="+mn-ea"/>
                <a:cs typeface="Times New Roman" panose="02020603050405020304" pitchFamily="18" charset="0"/>
              </a:rPr>
              <a:t>C</a:t>
            </a:r>
            <a:r>
              <a:rPr lang="en-US" altLang="en-US" sz="2600" kern="1200" dirty="0">
                <a:solidFill>
                  <a:prstClr val="black"/>
                </a:solidFill>
                <a:ea typeface="+mn-ea"/>
                <a:cs typeface="Times New Roman" panose="02020603050405020304" pitchFamily="18" charset="0"/>
              </a:rPr>
              <a:t>ourt approval provides certainty to buyer</a:t>
            </a:r>
            <a:endParaRPr kumimoji="0" lang="en-US" altLang="en-US" sz="26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457200" lvl="6" indent="-457200" hangingPunct="1">
              <a:spcBef>
                <a:spcPts val="0"/>
              </a:spcBef>
              <a:spcAft>
                <a:spcPts val="0"/>
              </a:spcAft>
              <a:buFont typeface="Wingdings" panose="05000000000000000000" pitchFamily="2" charset="2"/>
              <a:buChar char="§"/>
            </a:pPr>
            <a:r>
              <a:rPr kumimoji="0" lang="en-US" altLang="en-US" sz="2600" b="0" i="0" u="none" strike="noStrike" kern="1200" cap="none" spc="0" normalizeH="0" baseline="0" noProof="0" dirty="0">
                <a:ln>
                  <a:noFill/>
                </a:ln>
                <a:solidFill>
                  <a:prstClr val="black"/>
                </a:solidFill>
                <a:effectLst/>
                <a:uLnTx/>
                <a:uFillTx/>
                <a:ea typeface="+mn-ea"/>
                <a:cs typeface="Times New Roman" panose="02020603050405020304" pitchFamily="18" charset="0"/>
              </a:rPr>
              <a:t>Allows the flow of </a:t>
            </a:r>
            <a:r>
              <a:rPr lang="en-US" altLang="en-US" sz="2600" kern="1200" dirty="0">
                <a:solidFill>
                  <a:prstClr val="black"/>
                </a:solidFill>
                <a:ea typeface="+mn-ea"/>
                <a:cs typeface="Times New Roman" panose="02020603050405020304" pitchFamily="18" charset="0"/>
              </a:rPr>
              <a:t>cash from buyers to creditors</a:t>
            </a:r>
            <a:endParaRPr kumimoji="0" lang="en-US" altLang="en-US" sz="26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320040" marR="0" lvl="2" indent="-320040" defTabSz="914400" eaLnBrk="1" fontAlgn="auto" latinLnBrk="0" hangingPunct="1">
              <a:lnSpc>
                <a:spcPct val="100000"/>
              </a:lnSpc>
              <a:spcBef>
                <a:spcPts val="0"/>
              </a:spcBef>
              <a:spcAft>
                <a:spcPts val="600"/>
              </a:spcAft>
              <a:buClrTx/>
              <a:buSzTx/>
              <a:buFont typeface="Times New Roman" panose="02020603050405020304" pitchFamily="18"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11" name="Rectangle 10">
            <a:extLst>
              <a:ext uri="{FF2B5EF4-FFF2-40B4-BE49-F238E27FC236}">
                <a16:creationId xmlns:a16="http://schemas.microsoft.com/office/drawing/2014/main" id="{E6D5C5AC-9E7A-8D93-C87F-8D2CEB024F22}"/>
              </a:ext>
            </a:extLst>
          </p:cNvPr>
          <p:cNvSpPr/>
          <p:nvPr/>
        </p:nvSpPr>
        <p:spPr>
          <a:xfrm>
            <a:off x="1239228" y="5188526"/>
            <a:ext cx="10371827" cy="876656"/>
          </a:xfrm>
          <a:prstGeom prst="rect">
            <a:avLst/>
          </a:prstGeom>
          <a:solidFill>
            <a:sysClr val="windowText" lastClr="000000"/>
          </a:solidFill>
          <a:ln w="25400" cap="flat" cmpd="sng" algn="ctr">
            <a:noFill/>
            <a:prstDash val="solid"/>
          </a:ln>
          <a:effectLst/>
        </p:spPr>
        <p:txBody>
          <a:bodyPr lIns="91440" tIns="0" rIns="91440" bIns="0" rtlCol="0" anchor="ctr">
            <a:noAutofit/>
          </a:bodyPr>
          <a:lstStyle/>
          <a:p>
            <a:pPr marL="0" marR="0" lvl="1" indent="0" algn="ctr" defTabSz="914400" eaLnBrk="1" fontAlgn="auto" latinLnBrk="0" hangingPunct="1">
              <a:lnSpc>
                <a:spcPct val="100000"/>
              </a:lnSpc>
              <a:spcBef>
                <a:spcPts val="0"/>
              </a:spcBef>
              <a:spcAft>
                <a:spcPts val="600"/>
              </a:spcAft>
              <a:buClrTx/>
              <a:buSzTx/>
              <a:buFontTx/>
              <a:buNone/>
              <a:tabLst>
                <a:tab pos="288925" algn="l"/>
              </a:tabLst>
              <a:defRPr/>
            </a:pPr>
            <a:r>
              <a:rPr kumimoji="0" lang="en-US" sz="2700" b="0" i="0" u="none" strike="noStrike" kern="1200" cap="none" spc="100" normalizeH="0" baseline="0" noProof="0" dirty="0">
                <a:ln>
                  <a:noFill/>
                </a:ln>
                <a:solidFill>
                  <a:srgbClr val="FFFFFF"/>
                </a:solidFill>
                <a:effectLst/>
                <a:uLnTx/>
                <a:uFillTx/>
                <a:ea typeface="+mn-ea"/>
                <a:cs typeface="Times New Roman"/>
              </a:rPr>
              <a:t>Strategic opportunities</a:t>
            </a:r>
          </a:p>
        </p:txBody>
      </p:sp>
      <p:sp>
        <p:nvSpPr>
          <p:cNvPr id="12" name="Rectangle 11">
            <a:extLst>
              <a:ext uri="{FF2B5EF4-FFF2-40B4-BE49-F238E27FC236}">
                <a16:creationId xmlns:a16="http://schemas.microsoft.com/office/drawing/2014/main" id="{24859685-3E17-1084-633C-93A42BBD9AA6}"/>
              </a:ext>
            </a:extLst>
          </p:cNvPr>
          <p:cNvSpPr/>
          <p:nvPr/>
        </p:nvSpPr>
        <p:spPr>
          <a:xfrm>
            <a:off x="12112011" y="6059985"/>
            <a:ext cx="9811795" cy="4339650"/>
          </a:xfrm>
          <a:prstGeom prst="rect">
            <a:avLst/>
          </a:prstGeom>
          <a:solidFill>
            <a:srgbClr val="FFE1D7"/>
          </a:solidFill>
          <a:ln w="25400" cap="flat" cmpd="sng" algn="ctr">
            <a:noFill/>
            <a:prstDash val="solid"/>
          </a:ln>
          <a:effectLst/>
        </p:spPr>
        <p:txBody>
          <a:bodyPr wrap="square" lIns="91440" tIns="411480" rIns="91440" bIns="91440" rtlCol="0" anchor="t">
            <a:spAutoFit/>
          </a:bodyPr>
          <a:lstStyle/>
          <a:p>
            <a:pPr marL="228600" indent="-228600" hangingPunct="1">
              <a:spcBef>
                <a:spcPts val="0"/>
              </a:spcBef>
              <a:spcAft>
                <a:spcPts val="0"/>
              </a:spcAft>
              <a:buFont typeface="Wingdings" panose="05000000000000000000" pitchFamily="2" charset="2"/>
              <a:buChar char="§"/>
            </a:pPr>
            <a:r>
              <a:rPr lang="en-US" altLang="en-US" sz="2600" kern="1200" dirty="0">
                <a:solidFill>
                  <a:prstClr val="black"/>
                </a:solidFill>
                <a:ea typeface="+mn-ea"/>
                <a:cs typeface="Times New Roman" panose="02020603050405020304" pitchFamily="18" charset="0"/>
              </a:rPr>
              <a:t>   Lack of private negotiations</a:t>
            </a:r>
          </a:p>
          <a:p>
            <a:pPr hangingPunct="1">
              <a:spcBef>
                <a:spcPts val="0"/>
              </a:spcBef>
              <a:spcAft>
                <a:spcPts val="0"/>
              </a:spcAft>
            </a:pPr>
            <a:r>
              <a:rPr lang="en-US" altLang="en-US" sz="2600" kern="1200" dirty="0">
                <a:solidFill>
                  <a:prstClr val="black"/>
                </a:solidFill>
                <a:ea typeface="+mn-ea"/>
                <a:cs typeface="Times New Roman" panose="02020603050405020304" pitchFamily="18" charset="0"/>
              </a:rPr>
              <a:t>	- Competitive bidding process designed to maximize asset value</a:t>
            </a:r>
          </a:p>
          <a:p>
            <a:pPr marL="457200" indent="-457200" hangingPunct="1">
              <a:spcBef>
                <a:spcPts val="0"/>
              </a:spcBef>
              <a:spcAft>
                <a:spcPts val="0"/>
              </a:spcAft>
              <a:buFont typeface="Wingdings" panose="05000000000000000000" pitchFamily="2" charset="2"/>
              <a:buChar char="§"/>
            </a:pPr>
            <a:r>
              <a:rPr lang="en-US" altLang="en-US" sz="2600" kern="1200" dirty="0">
                <a:solidFill>
                  <a:prstClr val="black"/>
                </a:solidFill>
                <a:ea typeface="+mn-ea"/>
                <a:cs typeface="Times New Roman" panose="02020603050405020304" pitchFamily="18" charset="0"/>
              </a:rPr>
              <a:t>Owner</a:t>
            </a:r>
            <a:r>
              <a:rPr kumimoji="0" lang="en-US" altLang="en-US" sz="2600" b="0" i="0" u="none" strike="noStrike" kern="1200" cap="none" spc="0" normalizeH="0" baseline="0" noProof="0" dirty="0">
                <a:ln>
                  <a:noFill/>
                </a:ln>
                <a:solidFill>
                  <a:prstClr val="black"/>
                </a:solidFill>
                <a:effectLst/>
                <a:uLnTx/>
                <a:uFillTx/>
                <a:ea typeface="+mn-ea"/>
                <a:cs typeface="Times New Roman" panose="02020603050405020304" pitchFamily="18" charset="0"/>
              </a:rPr>
              <a:t> of the assets (when an affiliate) must be in bankruptcy for effective free and clear sale</a:t>
            </a:r>
          </a:p>
          <a:p>
            <a:pPr marL="457200" indent="-457200" hangingPunct="1">
              <a:spcBef>
                <a:spcPts val="0"/>
              </a:spcBef>
              <a:spcAft>
                <a:spcPts val="0"/>
              </a:spcAft>
              <a:buFont typeface="Wingdings" panose="05000000000000000000" pitchFamily="2" charset="2"/>
              <a:buChar char="§"/>
            </a:pPr>
            <a:r>
              <a:rPr lang="en-US" altLang="en-US" sz="2600" kern="1200" dirty="0">
                <a:solidFill>
                  <a:prstClr val="black"/>
                </a:solidFill>
                <a:ea typeface="+mn-ea"/>
                <a:cs typeface="Times New Roman" panose="02020603050405020304" pitchFamily="18" charset="0"/>
              </a:rPr>
              <a:t>Recognition of the sale/effects by foreign courts must be addressed</a:t>
            </a:r>
          </a:p>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600" kern="1200" dirty="0">
                <a:solidFill>
                  <a:prstClr val="black"/>
                </a:solidFill>
                <a:ea typeface="+mn-ea"/>
                <a:cs typeface="Times New Roman" panose="02020603050405020304" pitchFamily="18" charset="0"/>
              </a:rPr>
              <a:t>   Potential limitations when facing non-US creditors in sale of non-US</a:t>
            </a:r>
            <a:br>
              <a:rPr lang="en-US" altLang="en-US" sz="2600" kern="1200" dirty="0">
                <a:solidFill>
                  <a:prstClr val="black"/>
                </a:solidFill>
                <a:ea typeface="+mn-ea"/>
                <a:cs typeface="Times New Roman" panose="02020603050405020304" pitchFamily="18" charset="0"/>
              </a:rPr>
            </a:br>
            <a:r>
              <a:rPr lang="en-US" altLang="en-US" sz="2600" kern="1200" dirty="0">
                <a:solidFill>
                  <a:prstClr val="black"/>
                </a:solidFill>
                <a:ea typeface="+mn-ea"/>
                <a:cs typeface="Times New Roman" panose="02020603050405020304" pitchFamily="18" charset="0"/>
              </a:rPr>
              <a:t>   assets</a:t>
            </a:r>
          </a:p>
          <a:p>
            <a:pPr marR="0" lvl="0" defTabSz="914400" eaLnBrk="1" fontAlgn="auto" latinLnBrk="0" hangingPunct="1">
              <a:lnSpc>
                <a:spcPct val="100000"/>
              </a:lnSpc>
              <a:spcBef>
                <a:spcPts val="0"/>
              </a:spcBef>
              <a:spcAft>
                <a:spcPts val="0"/>
              </a:spcAft>
              <a:buClrTx/>
              <a:buSzTx/>
              <a:tabLst/>
              <a:defRPr/>
            </a:pPr>
            <a:endParaRPr kumimoji="0" lang="en-US" altLang="en-US" sz="26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0" marR="0" lvl="2"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2" indent="0" defTabSz="91440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 </a:t>
            </a:r>
          </a:p>
        </p:txBody>
      </p:sp>
      <p:sp>
        <p:nvSpPr>
          <p:cNvPr id="14" name="TextBox 13">
            <a:extLst>
              <a:ext uri="{FF2B5EF4-FFF2-40B4-BE49-F238E27FC236}">
                <a16:creationId xmlns:a16="http://schemas.microsoft.com/office/drawing/2014/main" id="{537CAF6B-10D7-C0CE-DE09-9E89B4321B07}"/>
              </a:ext>
            </a:extLst>
          </p:cNvPr>
          <p:cNvSpPr txBox="1"/>
          <p:nvPr/>
        </p:nvSpPr>
        <p:spPr>
          <a:xfrm>
            <a:off x="1270978" y="4028763"/>
            <a:ext cx="20679508" cy="615553"/>
          </a:xfrm>
          <a:prstGeom prst="rect">
            <a:avLst/>
          </a:prstGeom>
          <a:solidFill>
            <a:schemeClr val="bg1"/>
          </a:solidFill>
          <a:ln w="12700">
            <a:solidFill>
              <a:schemeClr val="accent6"/>
            </a:solidFill>
          </a:ln>
        </p:spPr>
        <p:txBody>
          <a:bodyPr wrap="square" tIns="91440" bIns="91440" rtlCol="0">
            <a:spAutoFit/>
          </a:bodyPr>
          <a:lstStyle/>
          <a:p>
            <a:pPr marL="285750" indent="-285750">
              <a:spcAft>
                <a:spcPts val="600"/>
              </a:spcAft>
              <a:buFont typeface="Times New Roman" panose="02020603050405020304" pitchFamily="18" charset="0"/>
              <a:buChar char="—"/>
            </a:pPr>
            <a:r>
              <a:rPr lang="en-US" sz="2800" spc="-20" dirty="0">
                <a:solidFill>
                  <a:prstClr val="black"/>
                </a:solidFill>
                <a:cs typeface="Times New Roman" panose="02020603050405020304" pitchFamily="18" charset="0"/>
              </a:rPr>
              <a:t> Allows a debtor to sell some or all of its assets free and clear of liens and claims outside the ordinary course of business</a:t>
            </a:r>
          </a:p>
        </p:txBody>
      </p:sp>
      <p:sp>
        <p:nvSpPr>
          <p:cNvPr id="16" name="Rectangle 15">
            <a:extLst>
              <a:ext uri="{FF2B5EF4-FFF2-40B4-BE49-F238E27FC236}">
                <a16:creationId xmlns:a16="http://schemas.microsoft.com/office/drawing/2014/main" id="{DAD6B170-D577-AF36-B1A3-9C2EA36029C5}"/>
              </a:ext>
            </a:extLst>
          </p:cNvPr>
          <p:cNvSpPr/>
          <p:nvPr/>
        </p:nvSpPr>
        <p:spPr>
          <a:xfrm>
            <a:off x="12085331" y="5188527"/>
            <a:ext cx="9865155" cy="871458"/>
          </a:xfrm>
          <a:prstGeom prst="rect">
            <a:avLst/>
          </a:prstGeom>
          <a:solidFill>
            <a:sysClr val="windowText" lastClr="000000"/>
          </a:solidFill>
          <a:ln w="25400" cap="flat" cmpd="sng" algn="ctr">
            <a:noFill/>
            <a:prstDash val="solid"/>
          </a:ln>
          <a:effectLst/>
        </p:spPr>
        <p:txBody>
          <a:bodyPr lIns="91440" tIns="0" rIns="91440" bIns="0" rtlCol="0" anchor="ctr">
            <a:noAutofit/>
          </a:bodyPr>
          <a:lstStyle/>
          <a:p>
            <a:pPr marL="0" marR="0" lvl="1" indent="0" algn="ctr" defTabSz="914400" eaLnBrk="1" fontAlgn="auto" latinLnBrk="0" hangingPunct="1">
              <a:lnSpc>
                <a:spcPct val="100000"/>
              </a:lnSpc>
              <a:spcBef>
                <a:spcPts val="0"/>
              </a:spcBef>
              <a:spcAft>
                <a:spcPts val="600"/>
              </a:spcAft>
              <a:buClrTx/>
              <a:buSzTx/>
              <a:buFontTx/>
              <a:buNone/>
              <a:tabLst>
                <a:tab pos="288925" algn="l"/>
              </a:tabLst>
              <a:defRPr/>
            </a:pPr>
            <a:r>
              <a:rPr kumimoji="0" lang="en-US" sz="2700" b="0" i="0" u="none" strike="noStrike" kern="1200" cap="none" spc="100" normalizeH="0" baseline="0" noProof="0" dirty="0">
                <a:ln>
                  <a:noFill/>
                </a:ln>
                <a:solidFill>
                  <a:srgbClr val="FFFFFF"/>
                </a:solidFill>
                <a:effectLst/>
                <a:uLnTx/>
                <a:uFillTx/>
                <a:ea typeface="+mn-ea"/>
                <a:cs typeface="Times New Roman"/>
              </a:rPr>
              <a:t>Potential Limitations</a:t>
            </a:r>
          </a:p>
        </p:txBody>
      </p:sp>
    </p:spTree>
    <p:extLst>
      <p:ext uri="{BB962C8B-B14F-4D97-AF65-F5344CB8AC3E}">
        <p14:creationId xmlns:p14="http://schemas.microsoft.com/office/powerpoint/2010/main" val="40803579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246185" y="2445325"/>
            <a:ext cx="19536507" cy="724396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lvl="1"/>
            <a:r>
              <a:rPr lang="en-US" b="1" dirty="0"/>
              <a:t>- 	DIP financing</a:t>
            </a:r>
          </a:p>
          <a:p>
            <a:pPr lvl="1"/>
            <a:endParaRPr lang="en-US" sz="4000" b="1" dirty="0"/>
          </a:p>
          <a:p>
            <a:pPr lvl="1"/>
            <a:endParaRPr lang="en-US" sz="4000" b="1" dirty="0"/>
          </a:p>
        </p:txBody>
      </p:sp>
      <p:sp>
        <p:nvSpPr>
          <p:cNvPr id="72" name="Title"/>
          <p:cNvSpPr txBox="1"/>
          <p:nvPr/>
        </p:nvSpPr>
        <p:spPr>
          <a:xfrm>
            <a:off x="596597" y="2333336"/>
            <a:ext cx="23190806" cy="2743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chor="ctr">
            <a:normAutofit/>
          </a:bodyPr>
          <a:lstStyle>
            <a:lvl1pPr algn="ctr" defTabSz="1828800">
              <a:defRPr sz="9000" b="1">
                <a:solidFill>
                  <a:srgbClr val="346F80"/>
                </a:solidFill>
              </a:defRPr>
            </a:lvl1pPr>
          </a:lstStyle>
          <a:p>
            <a:endParaRPr lang="en-US" dirty="0"/>
          </a:p>
        </p:txBody>
      </p:sp>
      <p:sp>
        <p:nvSpPr>
          <p:cNvPr id="10" name="Rectangle 9">
            <a:extLst>
              <a:ext uri="{FF2B5EF4-FFF2-40B4-BE49-F238E27FC236}">
                <a16:creationId xmlns:a16="http://schemas.microsoft.com/office/drawing/2014/main" id="{4B0CBC85-7C36-2577-C90B-A795A651A0FB}"/>
              </a:ext>
            </a:extLst>
          </p:cNvPr>
          <p:cNvSpPr/>
          <p:nvPr/>
        </p:nvSpPr>
        <p:spPr>
          <a:xfrm>
            <a:off x="1297660" y="6059984"/>
            <a:ext cx="10142276" cy="4535445"/>
          </a:xfrm>
          <a:prstGeom prst="rect">
            <a:avLst/>
          </a:prstGeom>
          <a:solidFill>
            <a:srgbClr val="32D700">
              <a:alpha val="20000"/>
            </a:srgbClr>
          </a:solidFill>
          <a:ln w="25400" cap="flat" cmpd="sng" algn="ctr">
            <a:noFill/>
            <a:prstDash val="solid"/>
          </a:ln>
          <a:effectLst/>
        </p:spPr>
        <p:txBody>
          <a:bodyPr lIns="91440" tIns="411480" rIns="91440" bIns="45720" rtlCol="0" anchor="t">
            <a:noAutofit/>
          </a:bodyP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600" kern="1200" dirty="0">
                <a:solidFill>
                  <a:prstClr val="black"/>
                </a:solidFill>
                <a:ea typeface="+mn-ea"/>
                <a:cs typeface="Times New Roman" panose="02020603050405020304" pitchFamily="18" charset="0"/>
              </a:rPr>
              <a:t>Defensive DIP lenders (rolls-up possible) or offensive lenders</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600" kern="1200" dirty="0">
                <a:solidFill>
                  <a:prstClr val="black"/>
                </a:solidFill>
                <a:ea typeface="+mn-ea"/>
                <a:cs typeface="Times New Roman" panose="02020603050405020304" pitchFamily="18" charset="0"/>
              </a:rPr>
              <a:t>Enhances negotiating position</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600" kern="1200" dirty="0">
                <a:solidFill>
                  <a:prstClr val="black"/>
                </a:solidFill>
                <a:ea typeface="+mn-ea"/>
                <a:cs typeface="Times New Roman" panose="02020603050405020304" pitchFamily="18" charset="0"/>
              </a:rPr>
              <a:t>Healthy interest rates and fees</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600" kern="1200" dirty="0">
                <a:solidFill>
                  <a:prstClr val="black"/>
                </a:solidFill>
                <a:ea typeface="+mn-ea"/>
                <a:cs typeface="Times New Roman" panose="02020603050405020304" pitchFamily="18" charset="0"/>
              </a:rPr>
              <a:t>Tighter covenants and more detailed reporting</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600" kern="1200" dirty="0">
                <a:solidFill>
                  <a:prstClr val="black"/>
                </a:solidFill>
                <a:ea typeface="+mn-ea"/>
                <a:cs typeface="Times New Roman" panose="02020603050405020304" pitchFamily="18" charset="0"/>
              </a:rPr>
              <a:t>Lowest risk of default (top priority claim can prime liens)</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600" kern="1200" dirty="0">
                <a:solidFill>
                  <a:prstClr val="black"/>
                </a:solidFill>
                <a:ea typeface="+mn-ea"/>
                <a:cs typeface="Times New Roman" panose="02020603050405020304" pitchFamily="18" charset="0"/>
              </a:rPr>
              <a:t>Reasonable certainty re: acceptable terms (well-developed practice)</a:t>
            </a:r>
          </a:p>
          <a:p>
            <a:pPr marL="457200" indent="-457200" hangingPunct="1">
              <a:spcBef>
                <a:spcPts val="0"/>
              </a:spcBef>
              <a:spcAft>
                <a:spcPts val="0"/>
              </a:spcAft>
              <a:buFont typeface="Wingdings" panose="05000000000000000000" pitchFamily="2" charset="2"/>
              <a:buChar char="§"/>
              <a:defRPr/>
            </a:pPr>
            <a:r>
              <a:rPr lang="en-US" altLang="en-US" sz="2600" kern="1200" dirty="0">
                <a:solidFill>
                  <a:prstClr val="black"/>
                </a:solidFill>
                <a:ea typeface="+mn-ea"/>
                <a:cs typeface="Times New Roman" panose="02020603050405020304" pitchFamily="18" charset="0"/>
              </a:rPr>
              <a:t>Available even when a substantial portion of the assets are in foreign jurisdictions</a:t>
            </a:r>
          </a:p>
          <a:p>
            <a:pPr hangingPunct="1">
              <a:spcBef>
                <a:spcPts val="0"/>
              </a:spcBef>
              <a:spcAft>
                <a:spcPts val="0"/>
              </a:spcAft>
              <a:defRPr/>
            </a:pPr>
            <a:endParaRPr lang="en-US" altLang="en-US" sz="2600" kern="1200" dirty="0">
              <a:solidFill>
                <a:prstClr val="black"/>
              </a:solidFill>
              <a:ea typeface="+mn-ea"/>
              <a:cs typeface="Times New Roman" panose="02020603050405020304" pitchFamily="18"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en-US" sz="26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E6D5C5AC-9E7A-8D93-C87F-8D2CEB024F22}"/>
              </a:ext>
            </a:extLst>
          </p:cNvPr>
          <p:cNvSpPr/>
          <p:nvPr/>
        </p:nvSpPr>
        <p:spPr>
          <a:xfrm>
            <a:off x="1270978" y="5188526"/>
            <a:ext cx="10168957" cy="876656"/>
          </a:xfrm>
          <a:prstGeom prst="rect">
            <a:avLst/>
          </a:prstGeom>
          <a:solidFill>
            <a:sysClr val="windowText" lastClr="000000"/>
          </a:solidFill>
          <a:ln w="25400" cap="flat" cmpd="sng" algn="ctr">
            <a:noFill/>
            <a:prstDash val="solid"/>
          </a:ln>
          <a:effectLst/>
        </p:spPr>
        <p:txBody>
          <a:bodyPr lIns="91440" tIns="0" rIns="91440" bIns="0" rtlCol="0" anchor="ctr">
            <a:noAutofit/>
          </a:bodyPr>
          <a:lstStyle/>
          <a:p>
            <a:pPr marL="0" marR="0" lvl="1" indent="0" algn="ctr" defTabSz="914400" eaLnBrk="1" fontAlgn="auto" latinLnBrk="0" hangingPunct="1">
              <a:lnSpc>
                <a:spcPct val="100000"/>
              </a:lnSpc>
              <a:spcBef>
                <a:spcPts val="0"/>
              </a:spcBef>
              <a:spcAft>
                <a:spcPts val="600"/>
              </a:spcAft>
              <a:buClrTx/>
              <a:buSzTx/>
              <a:buFontTx/>
              <a:buNone/>
              <a:tabLst>
                <a:tab pos="288925" algn="l"/>
              </a:tabLst>
              <a:defRPr/>
            </a:pPr>
            <a:r>
              <a:rPr kumimoji="0" lang="en-US" sz="2600" b="0" i="0" u="none" strike="noStrike" kern="1200" cap="none" spc="100" normalizeH="0" baseline="0" noProof="0" dirty="0">
                <a:ln>
                  <a:noFill/>
                </a:ln>
                <a:solidFill>
                  <a:srgbClr val="FFFFFF"/>
                </a:solidFill>
                <a:effectLst/>
                <a:uLnTx/>
                <a:uFillTx/>
                <a:ea typeface="+mn-ea"/>
                <a:cs typeface="Times New Roman"/>
              </a:rPr>
              <a:t>Strategic opportunities</a:t>
            </a:r>
          </a:p>
        </p:txBody>
      </p:sp>
      <p:sp>
        <p:nvSpPr>
          <p:cNvPr id="12" name="Rectangle 11">
            <a:extLst>
              <a:ext uri="{FF2B5EF4-FFF2-40B4-BE49-F238E27FC236}">
                <a16:creationId xmlns:a16="http://schemas.microsoft.com/office/drawing/2014/main" id="{24859685-3E17-1084-633C-93A42BBD9AA6}"/>
              </a:ext>
            </a:extLst>
          </p:cNvPr>
          <p:cNvSpPr/>
          <p:nvPr/>
        </p:nvSpPr>
        <p:spPr>
          <a:xfrm>
            <a:off x="12085331" y="6057317"/>
            <a:ext cx="9865155" cy="4508927"/>
          </a:xfrm>
          <a:prstGeom prst="rect">
            <a:avLst/>
          </a:prstGeom>
          <a:solidFill>
            <a:srgbClr val="FFE1D7"/>
          </a:solidFill>
          <a:ln w="25400" cap="flat" cmpd="sng" algn="ctr">
            <a:noFill/>
            <a:prstDash val="solid"/>
          </a:ln>
          <a:effectLst/>
        </p:spPr>
        <p:txBody>
          <a:bodyPr wrap="square" lIns="91440" tIns="411480" rIns="91440" bIns="91440" rtlCol="0" anchor="t">
            <a:spAutoFit/>
          </a:bodyPr>
          <a:lstStyle/>
          <a:p>
            <a:pPr marL="228600" indent="-228600" hangingPunct="1">
              <a:spcBef>
                <a:spcPts val="0"/>
              </a:spcBef>
              <a:spcAft>
                <a:spcPts val="0"/>
              </a:spcAft>
              <a:buFont typeface="Wingdings" panose="05000000000000000000" pitchFamily="2" charset="2"/>
              <a:buChar char="§"/>
              <a:defRPr/>
            </a:pPr>
            <a:r>
              <a:rPr lang="en-US" altLang="en-US" sz="2600" kern="1200" dirty="0">
                <a:solidFill>
                  <a:prstClr val="black"/>
                </a:solidFill>
                <a:ea typeface="+mn-ea"/>
                <a:cs typeface="Times New Roman" panose="02020603050405020304" pitchFamily="18" charset="0"/>
              </a:rPr>
              <a:t>Typically provided by existing lenders (given priming)</a:t>
            </a:r>
          </a:p>
          <a:p>
            <a:pPr marL="228600" indent="-228600" hangingPunct="1">
              <a:spcBef>
                <a:spcPts val="0"/>
              </a:spcBef>
              <a:spcAft>
                <a:spcPts val="0"/>
              </a:spcAft>
              <a:buFont typeface="Wingdings" panose="05000000000000000000" pitchFamily="2" charset="2"/>
              <a:buChar char="§"/>
            </a:pPr>
            <a:r>
              <a:rPr lang="en-US" altLang="en-US" sz="2600" kern="1200" dirty="0">
                <a:solidFill>
                  <a:prstClr val="black"/>
                </a:solidFill>
                <a:ea typeface="+mn-ea"/>
                <a:cs typeface="Times New Roman" panose="02020603050405020304" pitchFamily="18" charset="0"/>
              </a:rPr>
              <a:t>Recognition by foreign courts</a:t>
            </a:r>
          </a:p>
          <a:p>
            <a:pPr hangingPunct="1">
              <a:spcBef>
                <a:spcPts val="0"/>
              </a:spcBef>
              <a:spcAft>
                <a:spcPts val="0"/>
              </a:spcAft>
              <a:defRPr/>
            </a:pPr>
            <a:r>
              <a:rPr lang="en-US" altLang="en-US" sz="2600" kern="1200" dirty="0">
                <a:solidFill>
                  <a:prstClr val="black"/>
                </a:solidFill>
                <a:ea typeface="+mn-ea"/>
                <a:cs typeface="Times New Roman" panose="02020603050405020304" pitchFamily="18" charset="0"/>
              </a:rPr>
              <a:t>	- Possible: recognition as closing condition (</a:t>
            </a:r>
            <a:r>
              <a:rPr lang="en-GB" sz="2600" i="1" kern="1200" dirty="0">
                <a:solidFill>
                  <a:prstClr val="black"/>
                </a:solidFill>
                <a:ea typeface="+mn-ea"/>
                <a:cs typeface="Times New Roman" panose="02020603050405020304" pitchFamily="18" charset="0"/>
              </a:rPr>
              <a:t>LATAM Airlines</a:t>
            </a:r>
            <a:r>
              <a:rPr lang="en-US" altLang="en-US" sz="2600" kern="1200" dirty="0">
                <a:solidFill>
                  <a:prstClr val="black"/>
                </a:solidFill>
                <a:ea typeface="+mn-ea"/>
                <a:cs typeface="Times New Roman" panose="02020603050405020304" pitchFamily="18" charset="0"/>
              </a:rPr>
              <a:t>)</a:t>
            </a:r>
          </a:p>
          <a:p>
            <a:pPr marL="228600" lvl="2" indent="-228600" hangingPunct="1">
              <a:spcBef>
                <a:spcPts val="0"/>
              </a:spcBef>
              <a:spcAft>
                <a:spcPts val="0"/>
              </a:spcAft>
              <a:buFont typeface="Wingdings" panose="05000000000000000000" pitchFamily="2" charset="2"/>
              <a:buChar char="§"/>
              <a:defRPr/>
            </a:pPr>
            <a:r>
              <a:rPr lang="en-US" altLang="en-US" sz="2600" kern="1200" dirty="0">
                <a:solidFill>
                  <a:prstClr val="black"/>
                </a:solidFill>
                <a:ea typeface="+mn-ea"/>
                <a:cs typeface="Times New Roman" panose="02020603050405020304" pitchFamily="18" charset="0"/>
              </a:rPr>
              <a:t>Collateral issues (local law perfection requirements)</a:t>
            </a:r>
          </a:p>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2600" kern="1200" dirty="0">
                <a:solidFill>
                  <a:prstClr val="black"/>
                </a:solidFill>
                <a:ea typeface="+mn-ea"/>
                <a:cs typeface="Times New Roman" panose="02020603050405020304" pitchFamily="18" charset="0"/>
              </a:rPr>
              <a:t>Judicial scrutiny </a:t>
            </a:r>
          </a:p>
          <a:p>
            <a:pPr marR="0" lvl="0" defTabSz="914400" eaLnBrk="1" fontAlgn="auto" latinLnBrk="0" hangingPunct="1">
              <a:lnSpc>
                <a:spcPct val="100000"/>
              </a:lnSpc>
              <a:spcBef>
                <a:spcPts val="0"/>
              </a:spcBef>
              <a:spcAft>
                <a:spcPts val="0"/>
              </a:spcAft>
              <a:buClrTx/>
              <a:buSzTx/>
              <a:tabLst/>
              <a:defRPr/>
            </a:pPr>
            <a:r>
              <a:rPr lang="en-GB" sz="2600" kern="1200" dirty="0">
                <a:solidFill>
                  <a:prstClr val="black"/>
                </a:solidFill>
                <a:ea typeface="+mn-ea"/>
                <a:cs typeface="Times New Roman" panose="02020603050405020304" pitchFamily="18" charset="0"/>
              </a:rPr>
              <a:t>	- Over the ratio of rolled-up debt to new money, fees, case</a:t>
            </a:r>
            <a:br>
              <a:rPr lang="en-GB" sz="2600" kern="1200" dirty="0">
                <a:solidFill>
                  <a:prstClr val="black"/>
                </a:solidFill>
                <a:ea typeface="+mn-ea"/>
                <a:cs typeface="Times New Roman" panose="02020603050405020304" pitchFamily="18" charset="0"/>
              </a:rPr>
            </a:br>
            <a:r>
              <a:rPr lang="en-GB" sz="2600" kern="1200" dirty="0">
                <a:solidFill>
                  <a:prstClr val="black"/>
                </a:solidFill>
                <a:ea typeface="+mn-ea"/>
                <a:cs typeface="Times New Roman" panose="02020603050405020304" pitchFamily="18" charset="0"/>
              </a:rPr>
              <a:t>               controls, etc.</a:t>
            </a:r>
          </a:p>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2600" kern="1200" dirty="0">
                <a:solidFill>
                  <a:prstClr val="black"/>
                </a:solidFill>
                <a:ea typeface="+mn-ea"/>
                <a:cs typeface="Times New Roman" panose="02020603050405020304" pitchFamily="18" charset="0"/>
              </a:rPr>
              <a:t>Limitations on the ability to control assets deployed outside of the US</a:t>
            </a:r>
          </a:p>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2600" kern="1200" dirty="0">
              <a:solidFill>
                <a:prstClr val="black"/>
              </a:solidFill>
              <a:latin typeface="Times New Roman" panose="02020603050405020304" pitchFamily="18" charset="0"/>
              <a:ea typeface="+mn-ea"/>
              <a:cs typeface="Times New Roman" panose="02020603050405020304" pitchFamily="18" charset="0"/>
            </a:endParaRPr>
          </a:p>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26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537CAF6B-10D7-C0CE-DE09-9E89B4321B07}"/>
              </a:ext>
            </a:extLst>
          </p:cNvPr>
          <p:cNvSpPr txBox="1"/>
          <p:nvPr/>
        </p:nvSpPr>
        <p:spPr>
          <a:xfrm>
            <a:off x="1270978" y="3971197"/>
            <a:ext cx="20679508" cy="615553"/>
          </a:xfrm>
          <a:prstGeom prst="rect">
            <a:avLst/>
          </a:prstGeom>
          <a:solidFill>
            <a:schemeClr val="bg1"/>
          </a:solidFill>
          <a:ln w="12700">
            <a:solidFill>
              <a:schemeClr val="accent6"/>
            </a:solidFill>
          </a:ln>
        </p:spPr>
        <p:txBody>
          <a:bodyPr wrap="square" tIns="91440" bIns="91440" rtlCol="0">
            <a:spAutoFit/>
          </a:bodyPr>
          <a:lstStyle/>
          <a:p>
            <a:pPr marL="285750" indent="-285750">
              <a:spcAft>
                <a:spcPts val="600"/>
              </a:spcAft>
              <a:buFont typeface="Times New Roman" panose="02020603050405020304" pitchFamily="18" charset="0"/>
              <a:buChar char="—"/>
            </a:pPr>
            <a:r>
              <a:rPr lang="en-US" sz="2800" spc="-20" dirty="0">
                <a:solidFill>
                  <a:prstClr val="black"/>
                </a:solidFill>
                <a:cs typeface="Times New Roman" panose="02020603050405020304" pitchFamily="18" charset="0"/>
              </a:rPr>
              <a:t> Court-approved financing provided to companies that are in bankruptcy</a:t>
            </a:r>
          </a:p>
        </p:txBody>
      </p:sp>
      <p:sp>
        <p:nvSpPr>
          <p:cNvPr id="16" name="Rectangle 15">
            <a:extLst>
              <a:ext uri="{FF2B5EF4-FFF2-40B4-BE49-F238E27FC236}">
                <a16:creationId xmlns:a16="http://schemas.microsoft.com/office/drawing/2014/main" id="{DAD6B170-D577-AF36-B1A3-9C2EA36029C5}"/>
              </a:ext>
            </a:extLst>
          </p:cNvPr>
          <p:cNvSpPr/>
          <p:nvPr/>
        </p:nvSpPr>
        <p:spPr>
          <a:xfrm>
            <a:off x="12085331" y="5206482"/>
            <a:ext cx="9865155" cy="850836"/>
          </a:xfrm>
          <a:prstGeom prst="rect">
            <a:avLst/>
          </a:prstGeom>
          <a:solidFill>
            <a:sysClr val="windowText" lastClr="000000"/>
          </a:solidFill>
          <a:ln w="25400" cap="flat" cmpd="sng" algn="ctr">
            <a:noFill/>
            <a:prstDash val="solid"/>
          </a:ln>
          <a:effectLst/>
        </p:spPr>
        <p:txBody>
          <a:bodyPr lIns="91440" tIns="0" rIns="91440" bIns="0" rtlCol="0" anchor="ctr">
            <a:noAutofit/>
          </a:bodyPr>
          <a:lstStyle/>
          <a:p>
            <a:pPr marL="0" marR="0" lvl="1" indent="0" algn="ctr" defTabSz="914400" eaLnBrk="1" fontAlgn="auto" latinLnBrk="0" hangingPunct="1">
              <a:lnSpc>
                <a:spcPct val="100000"/>
              </a:lnSpc>
              <a:spcBef>
                <a:spcPts val="0"/>
              </a:spcBef>
              <a:spcAft>
                <a:spcPts val="600"/>
              </a:spcAft>
              <a:buClrTx/>
              <a:buSzTx/>
              <a:buFontTx/>
              <a:buNone/>
              <a:tabLst>
                <a:tab pos="288925" algn="l"/>
              </a:tabLst>
              <a:defRPr/>
            </a:pPr>
            <a:r>
              <a:rPr kumimoji="0" lang="en-US" sz="2600" b="0" i="0" u="none" strike="noStrike" kern="1200" cap="none" spc="100" normalizeH="0" baseline="0" noProof="0" dirty="0">
                <a:ln>
                  <a:noFill/>
                </a:ln>
                <a:solidFill>
                  <a:srgbClr val="FFFFFF"/>
                </a:solidFill>
                <a:effectLst/>
                <a:uLnTx/>
                <a:uFillTx/>
                <a:ea typeface="+mn-ea"/>
                <a:cs typeface="Times New Roman"/>
              </a:rPr>
              <a:t>Potential Limitations</a:t>
            </a:r>
          </a:p>
        </p:txBody>
      </p:sp>
    </p:spTree>
    <p:extLst>
      <p:ext uri="{BB962C8B-B14F-4D97-AF65-F5344CB8AC3E}">
        <p14:creationId xmlns:p14="http://schemas.microsoft.com/office/powerpoint/2010/main" val="6291619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246185" y="2445325"/>
            <a:ext cx="19536507" cy="724396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lvl="1"/>
            <a:r>
              <a:rPr lang="en-US" b="1" dirty="0"/>
              <a:t>- 	Exit Financing</a:t>
            </a:r>
            <a:endParaRPr lang="en-US" sz="4000" b="1" dirty="0"/>
          </a:p>
          <a:p>
            <a:pPr lvl="1"/>
            <a:endParaRPr lang="en-US" sz="4000" b="1" dirty="0"/>
          </a:p>
        </p:txBody>
      </p:sp>
      <p:sp>
        <p:nvSpPr>
          <p:cNvPr id="72" name="Title"/>
          <p:cNvSpPr txBox="1"/>
          <p:nvPr/>
        </p:nvSpPr>
        <p:spPr>
          <a:xfrm>
            <a:off x="596597" y="2333336"/>
            <a:ext cx="23190806" cy="2743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chor="ctr">
            <a:normAutofit/>
          </a:bodyPr>
          <a:lstStyle>
            <a:lvl1pPr algn="ctr" defTabSz="1828800">
              <a:defRPr sz="9000" b="1">
                <a:solidFill>
                  <a:srgbClr val="346F80"/>
                </a:solidFill>
              </a:defRPr>
            </a:lvl1pPr>
          </a:lstStyle>
          <a:p>
            <a:endParaRPr lang="en-US" dirty="0"/>
          </a:p>
        </p:txBody>
      </p:sp>
      <p:sp>
        <p:nvSpPr>
          <p:cNvPr id="10" name="Rectangle 9">
            <a:extLst>
              <a:ext uri="{FF2B5EF4-FFF2-40B4-BE49-F238E27FC236}">
                <a16:creationId xmlns:a16="http://schemas.microsoft.com/office/drawing/2014/main" id="{4B0CBC85-7C36-2577-C90B-A795A651A0FB}"/>
              </a:ext>
            </a:extLst>
          </p:cNvPr>
          <p:cNvSpPr/>
          <p:nvPr/>
        </p:nvSpPr>
        <p:spPr>
          <a:xfrm>
            <a:off x="1297659" y="6059984"/>
            <a:ext cx="10142276" cy="4260038"/>
          </a:xfrm>
          <a:prstGeom prst="rect">
            <a:avLst/>
          </a:prstGeom>
          <a:solidFill>
            <a:srgbClr val="32D700">
              <a:alpha val="20000"/>
            </a:srgbClr>
          </a:solidFill>
          <a:ln w="25400" cap="flat" cmpd="sng" algn="ctr">
            <a:noFill/>
            <a:prstDash val="solid"/>
          </a:ln>
          <a:effectLst/>
        </p:spPr>
        <p:txBody>
          <a:bodyPr lIns="91440" tIns="411480" rIns="91440" bIns="45720" rtlCol="0" anchor="t">
            <a:noAutofit/>
          </a:bodyP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kern="1200" dirty="0">
                <a:solidFill>
                  <a:prstClr val="black"/>
                </a:solidFill>
                <a:ea typeface="+mn-ea"/>
                <a:cs typeface="Times New Roman" panose="02020603050405020304" pitchFamily="18" charset="0"/>
              </a:rPr>
              <a:t>May be provided by existing lenders or new third-party lenders</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kern="1200" dirty="0">
                <a:solidFill>
                  <a:prstClr val="black"/>
                </a:solidFill>
                <a:ea typeface="+mn-ea"/>
                <a:cs typeface="Times New Roman" panose="02020603050405020304" pitchFamily="18" charset="0"/>
              </a:rPr>
              <a:t>May enable repayment of existing debt or provide working capital</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kern="1200" dirty="0">
                <a:solidFill>
                  <a:prstClr val="black"/>
                </a:solidFill>
                <a:ea typeface="+mn-ea"/>
                <a:cs typeface="Times New Roman" panose="02020603050405020304" pitchFamily="18" charset="0"/>
              </a:rPr>
              <a:t>Commitment fees available</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kern="1200" dirty="0">
                <a:solidFill>
                  <a:prstClr val="black"/>
                </a:solidFill>
                <a:ea typeface="+mn-ea"/>
                <a:cs typeface="Times New Roman" panose="02020603050405020304" pitchFamily="18" charset="0"/>
              </a:rPr>
              <a:t>Decent returns</a:t>
            </a:r>
          </a:p>
          <a:p>
            <a:pPr marL="457200" lvl="6" indent="-457200" hangingPunct="1">
              <a:spcBef>
                <a:spcPts val="0"/>
              </a:spcBef>
              <a:spcAft>
                <a:spcPts val="0"/>
              </a:spcAft>
              <a:buFont typeface="Wingdings" panose="05000000000000000000" pitchFamily="2" charset="2"/>
              <a:buChar char="§"/>
            </a:pPr>
            <a:r>
              <a:rPr kumimoji="0" lang="en-US" altLang="en-US" sz="2800" b="0" i="0" u="none" strike="noStrike" kern="1200" cap="none" spc="0" normalizeH="0" baseline="0" noProof="0" dirty="0">
                <a:ln>
                  <a:noFill/>
                </a:ln>
                <a:solidFill>
                  <a:prstClr val="black"/>
                </a:solidFill>
                <a:effectLst/>
                <a:uLnTx/>
                <a:uFillTx/>
                <a:ea typeface="+mn-ea"/>
                <a:cs typeface="Times New Roman" panose="02020603050405020304" pitchFamily="18" charset="0"/>
              </a:rPr>
              <a:t>C</a:t>
            </a:r>
            <a:r>
              <a:rPr lang="en-US" altLang="en-US" sz="2800" kern="1200" dirty="0">
                <a:solidFill>
                  <a:prstClr val="black"/>
                </a:solidFill>
                <a:ea typeface="+mn-ea"/>
                <a:cs typeface="Times New Roman" panose="02020603050405020304" pitchFamily="18" charset="0"/>
              </a:rPr>
              <a:t>ourt approval adds certainty to process</a:t>
            </a:r>
          </a:p>
          <a:p>
            <a:pPr marL="457200" lvl="6" indent="-457200" hangingPunct="1">
              <a:spcBef>
                <a:spcPts val="0"/>
              </a:spcBef>
              <a:spcAft>
                <a:spcPts val="0"/>
              </a:spcAft>
              <a:buFont typeface="Wingdings" panose="05000000000000000000" pitchFamily="2" charset="2"/>
              <a:buChar char="§"/>
            </a:pPr>
            <a:r>
              <a:rPr kumimoji="0" lang="en-US" altLang="en-US" sz="2800" b="0" i="0" u="none" strike="noStrike" kern="1200" cap="none" spc="0" normalizeH="0" baseline="0" noProof="0" dirty="0">
                <a:ln>
                  <a:noFill/>
                </a:ln>
                <a:solidFill>
                  <a:prstClr val="black"/>
                </a:solidFill>
                <a:effectLst/>
                <a:uLnTx/>
                <a:uFillTx/>
                <a:ea typeface="+mn-ea"/>
                <a:cs typeface="Times New Roman" panose="02020603050405020304" pitchFamily="18" charset="0"/>
              </a:rPr>
              <a:t>Ability to lend </a:t>
            </a:r>
            <a:r>
              <a:rPr lang="en-US" altLang="en-US" sz="2800" kern="1200" dirty="0">
                <a:solidFill>
                  <a:prstClr val="black"/>
                </a:solidFill>
                <a:ea typeface="+mn-ea"/>
                <a:cs typeface="Times New Roman" panose="02020603050405020304" pitchFamily="18" charset="0"/>
              </a:rPr>
              <a:t>to a healthier reorganized company</a:t>
            </a:r>
            <a:endParaRPr kumimoji="0" lang="en-US" altLang="en-US" sz="28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en-US" sz="26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E6D5C5AC-9E7A-8D93-C87F-8D2CEB024F22}"/>
              </a:ext>
            </a:extLst>
          </p:cNvPr>
          <p:cNvSpPr/>
          <p:nvPr/>
        </p:nvSpPr>
        <p:spPr>
          <a:xfrm>
            <a:off x="1270978" y="5188526"/>
            <a:ext cx="10168957" cy="876656"/>
          </a:xfrm>
          <a:prstGeom prst="rect">
            <a:avLst/>
          </a:prstGeom>
          <a:solidFill>
            <a:sysClr val="windowText" lastClr="000000"/>
          </a:solidFill>
          <a:ln w="25400" cap="flat" cmpd="sng" algn="ctr">
            <a:noFill/>
            <a:prstDash val="solid"/>
          </a:ln>
          <a:effectLst/>
        </p:spPr>
        <p:txBody>
          <a:bodyPr lIns="91440" tIns="0" rIns="91440" bIns="0" rtlCol="0" anchor="ctr">
            <a:noAutofit/>
          </a:bodyPr>
          <a:lstStyle/>
          <a:p>
            <a:pPr marL="0" marR="0" lvl="1" indent="0" algn="ctr" defTabSz="914400" eaLnBrk="1" fontAlgn="auto" latinLnBrk="0" hangingPunct="1">
              <a:lnSpc>
                <a:spcPct val="100000"/>
              </a:lnSpc>
              <a:spcBef>
                <a:spcPts val="0"/>
              </a:spcBef>
              <a:spcAft>
                <a:spcPts val="600"/>
              </a:spcAft>
              <a:buClrTx/>
              <a:buSzTx/>
              <a:buFontTx/>
              <a:buNone/>
              <a:tabLst>
                <a:tab pos="288925" algn="l"/>
              </a:tabLst>
              <a:defRPr/>
            </a:pPr>
            <a:r>
              <a:rPr kumimoji="0" lang="en-US" sz="2600" b="0" i="0" u="none" strike="noStrike" kern="1200" cap="none" spc="100" normalizeH="0" baseline="0" noProof="0" dirty="0">
                <a:ln>
                  <a:noFill/>
                </a:ln>
                <a:solidFill>
                  <a:srgbClr val="FFFFFF"/>
                </a:solidFill>
                <a:effectLst/>
                <a:uLnTx/>
                <a:uFillTx/>
                <a:ea typeface="+mn-ea"/>
                <a:cs typeface="Times New Roman"/>
              </a:rPr>
              <a:t>Strategic opportunities</a:t>
            </a:r>
          </a:p>
        </p:txBody>
      </p:sp>
      <p:sp>
        <p:nvSpPr>
          <p:cNvPr id="12" name="Rectangle 11">
            <a:extLst>
              <a:ext uri="{FF2B5EF4-FFF2-40B4-BE49-F238E27FC236}">
                <a16:creationId xmlns:a16="http://schemas.microsoft.com/office/drawing/2014/main" id="{24859685-3E17-1084-633C-93A42BBD9AA6}"/>
              </a:ext>
            </a:extLst>
          </p:cNvPr>
          <p:cNvSpPr/>
          <p:nvPr/>
        </p:nvSpPr>
        <p:spPr>
          <a:xfrm>
            <a:off x="12085331" y="6057317"/>
            <a:ext cx="9865155" cy="4293483"/>
          </a:xfrm>
          <a:prstGeom prst="rect">
            <a:avLst/>
          </a:prstGeom>
          <a:solidFill>
            <a:srgbClr val="FFE1D7"/>
          </a:solidFill>
          <a:ln w="25400" cap="flat" cmpd="sng" algn="ctr">
            <a:noFill/>
            <a:prstDash val="solid"/>
          </a:ln>
          <a:effectLst/>
        </p:spPr>
        <p:txBody>
          <a:bodyPr wrap="square" lIns="91440" tIns="411480" rIns="91440" bIns="91440" rtlCol="0" anchor="t">
            <a:spAutoFit/>
          </a:bodyPr>
          <a:lstStyle/>
          <a:p>
            <a:pPr marL="228600" indent="-228600" hangingPunct="1">
              <a:spcBef>
                <a:spcPts val="0"/>
              </a:spcBef>
              <a:spcAft>
                <a:spcPts val="0"/>
              </a:spcAft>
              <a:buFont typeface="Wingdings" panose="05000000000000000000" pitchFamily="2" charset="2"/>
              <a:buChar char="§"/>
              <a:defRPr/>
            </a:pPr>
            <a:r>
              <a:rPr lang="en-US" altLang="en-US" sz="2800" kern="1200" dirty="0">
                <a:solidFill>
                  <a:prstClr val="black"/>
                </a:solidFill>
                <a:ea typeface="+mn-ea"/>
                <a:cs typeface="Times New Roman" panose="02020603050405020304" pitchFamily="18" charset="0"/>
              </a:rPr>
              <a:t>Largely provided by existing lenders</a:t>
            </a:r>
          </a:p>
          <a:p>
            <a:pPr marL="228600" lvl="2" indent="-228600" hangingPunct="1">
              <a:spcBef>
                <a:spcPts val="0"/>
              </a:spcBef>
              <a:spcAft>
                <a:spcPts val="0"/>
              </a:spcAft>
              <a:buFont typeface="Wingdings" panose="05000000000000000000" pitchFamily="2" charset="2"/>
              <a:buChar char="§"/>
              <a:defRPr/>
            </a:pPr>
            <a:r>
              <a:rPr lang="en-US" altLang="en-US" sz="2800" kern="1200" dirty="0">
                <a:solidFill>
                  <a:prstClr val="black"/>
                </a:solidFill>
                <a:ea typeface="+mn-ea"/>
                <a:cs typeface="Times New Roman" panose="02020603050405020304" pitchFamily="18" charset="0"/>
              </a:rPr>
              <a:t>Recognition of exit financing orders by foreign courts</a:t>
            </a:r>
          </a:p>
          <a:p>
            <a:pPr marL="228600" lvl="2" indent="-228600" hangingPunct="1">
              <a:spcBef>
                <a:spcPts val="0"/>
              </a:spcBef>
              <a:spcAft>
                <a:spcPts val="0"/>
              </a:spcAft>
              <a:buFont typeface="Wingdings" panose="05000000000000000000" pitchFamily="2" charset="2"/>
              <a:buChar char="§"/>
              <a:defRPr/>
            </a:pPr>
            <a:r>
              <a:rPr lang="en-US" altLang="en-US" sz="2800" kern="1200" dirty="0">
                <a:solidFill>
                  <a:prstClr val="black"/>
                </a:solidFill>
                <a:ea typeface="+mn-ea"/>
                <a:cs typeface="Times New Roman" panose="02020603050405020304" pitchFamily="18" charset="0"/>
              </a:rPr>
              <a:t>Collateral perfection issues</a:t>
            </a:r>
          </a:p>
          <a:p>
            <a:pPr marL="228600" lvl="2" indent="-228600" hangingPunct="1">
              <a:spcBef>
                <a:spcPts val="0"/>
              </a:spcBef>
              <a:spcAft>
                <a:spcPts val="0"/>
              </a:spcAft>
              <a:buFont typeface="Wingdings" panose="05000000000000000000" pitchFamily="2" charset="2"/>
              <a:buChar char="§"/>
              <a:defRPr/>
            </a:pPr>
            <a:r>
              <a:rPr lang="en-US" altLang="en-US" sz="2800" kern="1200" dirty="0">
                <a:solidFill>
                  <a:prstClr val="black"/>
                </a:solidFill>
                <a:ea typeface="+mn-ea"/>
                <a:cs typeface="Times New Roman" panose="02020603050405020304" pitchFamily="18" charset="0"/>
              </a:rPr>
              <a:t>Need to comply with local corporate law requirements</a:t>
            </a:r>
          </a:p>
          <a:p>
            <a:pPr marL="228600" indent="-228600" hangingPunct="1">
              <a:spcBef>
                <a:spcPts val="0"/>
              </a:spcBef>
              <a:spcAft>
                <a:spcPts val="0"/>
              </a:spcAft>
              <a:buFont typeface="Wingdings" panose="05000000000000000000" pitchFamily="2" charset="2"/>
              <a:buChar char="§"/>
              <a:defRPr/>
            </a:pPr>
            <a:r>
              <a:rPr lang="en-US" altLang="en-US" sz="2800" kern="1200">
                <a:solidFill>
                  <a:prstClr val="black"/>
                </a:solidFill>
                <a:ea typeface="+mn-ea"/>
                <a:cs typeface="Times New Roman" panose="02020603050405020304" pitchFamily="18" charset="0"/>
              </a:rPr>
              <a:t>Risk that a </a:t>
            </a:r>
            <a:r>
              <a:rPr lang="en-US" altLang="en-US" sz="2800" kern="1200" dirty="0">
                <a:solidFill>
                  <a:prstClr val="black"/>
                </a:solidFill>
                <a:ea typeface="+mn-ea"/>
                <a:cs typeface="Times New Roman" panose="02020603050405020304" pitchFamily="18" charset="0"/>
              </a:rPr>
              <a:t>subsequent restructuring could occur in a foreign (non-US) jurisdiction</a:t>
            </a:r>
            <a:br>
              <a:rPr lang="en-US" altLang="en-US" sz="2800" kern="1200" dirty="0">
                <a:solidFill>
                  <a:prstClr val="black"/>
                </a:solidFill>
                <a:ea typeface="+mn-ea"/>
                <a:cs typeface="Times New Roman" panose="02020603050405020304" pitchFamily="18" charset="0"/>
              </a:rPr>
            </a:br>
            <a:endParaRPr lang="en-US" altLang="en-US" sz="2600" kern="1200" dirty="0">
              <a:solidFill>
                <a:prstClr val="black"/>
              </a:solidFill>
              <a:latin typeface="Times New Roman" panose="02020603050405020304" pitchFamily="18" charset="0"/>
              <a:ea typeface="+mn-ea"/>
              <a:cs typeface="Times New Roman" panose="02020603050405020304" pitchFamily="18" charset="0"/>
            </a:endParaRPr>
          </a:p>
          <a:p>
            <a:pPr marL="228600" indent="-228600" hangingPunct="1">
              <a:spcBef>
                <a:spcPts val="0"/>
              </a:spcBef>
              <a:spcAft>
                <a:spcPts val="0"/>
              </a:spcAft>
              <a:buFont typeface="Wingdings" panose="05000000000000000000" pitchFamily="2" charset="2"/>
              <a:buChar char="§"/>
              <a:defRPr/>
            </a:pPr>
            <a:endParaRPr lang="en-US" altLang="en-US" sz="2600" kern="1200" dirty="0">
              <a:solidFill>
                <a:prstClr val="black"/>
              </a:solidFill>
              <a:latin typeface="Times New Roman" panose="02020603050405020304" pitchFamily="18" charset="0"/>
              <a:ea typeface="+mn-ea"/>
              <a:cs typeface="Times New Roman" panose="02020603050405020304" pitchFamily="18" charset="0"/>
            </a:endParaRPr>
          </a:p>
          <a:p>
            <a:pPr marL="228600" indent="-228600" hangingPunct="1">
              <a:spcBef>
                <a:spcPts val="0"/>
              </a:spcBef>
              <a:spcAft>
                <a:spcPts val="0"/>
              </a:spcAft>
              <a:buFont typeface="Wingdings" panose="05000000000000000000" pitchFamily="2" charset="2"/>
              <a:buChar char="§"/>
              <a:defRPr/>
            </a:pPr>
            <a:endParaRPr lang="en-US" altLang="en-US" sz="26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537CAF6B-10D7-C0CE-DE09-9E89B4321B07}"/>
              </a:ext>
            </a:extLst>
          </p:cNvPr>
          <p:cNvSpPr txBox="1"/>
          <p:nvPr/>
        </p:nvSpPr>
        <p:spPr>
          <a:xfrm>
            <a:off x="1270978" y="3971197"/>
            <a:ext cx="20679508" cy="615553"/>
          </a:xfrm>
          <a:prstGeom prst="rect">
            <a:avLst/>
          </a:prstGeom>
          <a:solidFill>
            <a:schemeClr val="bg1"/>
          </a:solidFill>
          <a:ln w="12700">
            <a:solidFill>
              <a:schemeClr val="accent6"/>
            </a:solidFill>
          </a:ln>
        </p:spPr>
        <p:txBody>
          <a:bodyPr wrap="square" tIns="91440" bIns="91440" rtlCol="0">
            <a:spAutoFit/>
          </a:bodyPr>
          <a:lstStyle/>
          <a:p>
            <a:pPr marL="285750" indent="-285750">
              <a:spcAft>
                <a:spcPts val="600"/>
              </a:spcAft>
              <a:buFont typeface="Times New Roman" panose="02020603050405020304" pitchFamily="18" charset="0"/>
              <a:buChar char="—"/>
            </a:pPr>
            <a:r>
              <a:rPr lang="en-US" sz="2800" spc="-20" dirty="0">
                <a:solidFill>
                  <a:prstClr val="black"/>
                </a:solidFill>
                <a:cs typeface="Times New Roman" panose="02020603050405020304" pitchFamily="18" charset="0"/>
              </a:rPr>
              <a:t> Financing provided to companies emerging from bankruptcy </a:t>
            </a:r>
          </a:p>
        </p:txBody>
      </p:sp>
      <p:sp>
        <p:nvSpPr>
          <p:cNvPr id="16" name="Rectangle 15">
            <a:extLst>
              <a:ext uri="{FF2B5EF4-FFF2-40B4-BE49-F238E27FC236}">
                <a16:creationId xmlns:a16="http://schemas.microsoft.com/office/drawing/2014/main" id="{DAD6B170-D577-AF36-B1A3-9C2EA36029C5}"/>
              </a:ext>
            </a:extLst>
          </p:cNvPr>
          <p:cNvSpPr/>
          <p:nvPr/>
        </p:nvSpPr>
        <p:spPr>
          <a:xfrm>
            <a:off x="12085331" y="5206482"/>
            <a:ext cx="9865155" cy="850836"/>
          </a:xfrm>
          <a:prstGeom prst="rect">
            <a:avLst/>
          </a:prstGeom>
          <a:solidFill>
            <a:sysClr val="windowText" lastClr="000000"/>
          </a:solidFill>
          <a:ln w="25400" cap="flat" cmpd="sng" algn="ctr">
            <a:noFill/>
            <a:prstDash val="solid"/>
          </a:ln>
          <a:effectLst/>
        </p:spPr>
        <p:txBody>
          <a:bodyPr lIns="91440" tIns="0" rIns="91440" bIns="0" rtlCol="0" anchor="ctr">
            <a:noAutofit/>
          </a:bodyPr>
          <a:lstStyle/>
          <a:p>
            <a:pPr marL="0" marR="0" lvl="1" indent="0" algn="ctr" defTabSz="914400" eaLnBrk="1" fontAlgn="auto" latinLnBrk="0" hangingPunct="1">
              <a:lnSpc>
                <a:spcPct val="100000"/>
              </a:lnSpc>
              <a:spcBef>
                <a:spcPts val="0"/>
              </a:spcBef>
              <a:spcAft>
                <a:spcPts val="600"/>
              </a:spcAft>
              <a:buClrTx/>
              <a:buSzTx/>
              <a:buFontTx/>
              <a:buNone/>
              <a:tabLst>
                <a:tab pos="288925" algn="l"/>
              </a:tabLst>
              <a:defRPr/>
            </a:pPr>
            <a:r>
              <a:rPr kumimoji="0" lang="en-US" sz="2600" b="0" i="0" u="none" strike="noStrike" kern="1200" cap="none" spc="100" normalizeH="0" baseline="0" noProof="0" dirty="0">
                <a:ln>
                  <a:noFill/>
                </a:ln>
                <a:solidFill>
                  <a:srgbClr val="FFFFFF"/>
                </a:solidFill>
                <a:effectLst/>
                <a:uLnTx/>
                <a:uFillTx/>
                <a:ea typeface="+mn-ea"/>
                <a:cs typeface="Times New Roman"/>
              </a:rPr>
              <a:t>Potential Limitations</a:t>
            </a:r>
          </a:p>
        </p:txBody>
      </p:sp>
    </p:spTree>
    <p:extLst>
      <p:ext uri="{BB962C8B-B14F-4D97-AF65-F5344CB8AC3E}">
        <p14:creationId xmlns:p14="http://schemas.microsoft.com/office/powerpoint/2010/main" val="31788997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246185" y="2445325"/>
            <a:ext cx="19536507" cy="724396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lvl="1"/>
            <a:r>
              <a:rPr lang="en-US" b="1" dirty="0"/>
              <a:t>- 	Takeaways</a:t>
            </a:r>
          </a:p>
          <a:p>
            <a:pPr lvl="1"/>
            <a:endParaRPr lang="en-US" sz="4000" b="1" dirty="0"/>
          </a:p>
          <a:p>
            <a:pPr lvl="1"/>
            <a:endParaRPr lang="en-US" sz="4000" b="1" dirty="0"/>
          </a:p>
        </p:txBody>
      </p:sp>
      <p:sp>
        <p:nvSpPr>
          <p:cNvPr id="72" name="Title"/>
          <p:cNvSpPr txBox="1"/>
          <p:nvPr/>
        </p:nvSpPr>
        <p:spPr>
          <a:xfrm>
            <a:off x="596597" y="2333336"/>
            <a:ext cx="23190806" cy="2743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chor="ctr">
            <a:normAutofit/>
          </a:bodyPr>
          <a:lstStyle>
            <a:lvl1pPr algn="ctr" defTabSz="1828800">
              <a:defRPr sz="9000" b="1">
                <a:solidFill>
                  <a:srgbClr val="346F80"/>
                </a:solidFill>
              </a:defRPr>
            </a:lvl1pPr>
          </a:lstStyle>
          <a:p>
            <a:endParaRPr lang="en-US" dirty="0"/>
          </a:p>
        </p:txBody>
      </p:sp>
      <p:grpSp>
        <p:nvGrpSpPr>
          <p:cNvPr id="47" name="Group 46">
            <a:extLst>
              <a:ext uri="{FF2B5EF4-FFF2-40B4-BE49-F238E27FC236}">
                <a16:creationId xmlns:a16="http://schemas.microsoft.com/office/drawing/2014/main" id="{F310002B-24BD-34A8-F6C4-702D5DB83E4C}"/>
              </a:ext>
            </a:extLst>
          </p:cNvPr>
          <p:cNvGrpSpPr/>
          <p:nvPr/>
        </p:nvGrpSpPr>
        <p:grpSpPr>
          <a:xfrm>
            <a:off x="1729152" y="3743408"/>
            <a:ext cx="17402909" cy="722221"/>
            <a:chOff x="228600" y="2476500"/>
            <a:chExt cx="8686800" cy="640080"/>
          </a:xfrm>
        </p:grpSpPr>
        <p:sp>
          <p:nvSpPr>
            <p:cNvPr id="48" name="TextBox 47">
              <a:extLst>
                <a:ext uri="{FF2B5EF4-FFF2-40B4-BE49-F238E27FC236}">
                  <a16:creationId xmlns:a16="http://schemas.microsoft.com/office/drawing/2014/main" id="{2C8BE98C-1115-BA19-931B-92DE60232D6E}"/>
                </a:ext>
              </a:extLst>
            </p:cNvPr>
            <p:cNvSpPr txBox="1"/>
            <p:nvPr/>
          </p:nvSpPr>
          <p:spPr>
            <a:xfrm>
              <a:off x="838200" y="2476500"/>
              <a:ext cx="8077200" cy="640080"/>
            </a:xfrm>
            <a:prstGeom prst="rect">
              <a:avLst/>
            </a:prstGeom>
            <a:solidFill>
              <a:srgbClr val="FAF5BE"/>
            </a:solidFill>
          </p:spPr>
          <p:txBody>
            <a:bodyPr wrap="square" lIns="914400" tIns="0" bIns="0" rtlCol="0" anchor="ctr">
              <a:noAutofit/>
            </a:bodyPr>
            <a:lstStyle/>
            <a:p>
              <a:pPr marL="0" lvl="2">
                <a:spcAft>
                  <a:spcPts val="600"/>
                </a:spcAft>
              </a:pPr>
              <a:r>
                <a:rPr lang="en-US" sz="2800" b="1" dirty="0">
                  <a:solidFill>
                    <a:prstClr val="black"/>
                  </a:solidFill>
                  <a:cs typeface="Times New Roman"/>
                </a:rPr>
                <a:t>Learn where the relevant assets are located</a:t>
              </a:r>
            </a:p>
          </p:txBody>
        </p:sp>
        <p:sp>
          <p:nvSpPr>
            <p:cNvPr id="49" name="Pentagon 14">
              <a:extLst>
                <a:ext uri="{FF2B5EF4-FFF2-40B4-BE49-F238E27FC236}">
                  <a16:creationId xmlns:a16="http://schemas.microsoft.com/office/drawing/2014/main" id="{088223F7-2CBE-CFB8-C4A3-C1C9627FEBE7}"/>
                </a:ext>
              </a:extLst>
            </p:cNvPr>
            <p:cNvSpPr/>
            <p:nvPr/>
          </p:nvSpPr>
          <p:spPr>
            <a:xfrm>
              <a:off x="228600" y="2476500"/>
              <a:ext cx="914400" cy="640080"/>
            </a:xfrm>
            <a:prstGeom prst="homePlate">
              <a:avLst>
                <a:gd name="adj" fmla="val 3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t>1</a:t>
              </a:r>
              <a:endParaRPr lang="en-US" sz="7200" b="1" dirty="0"/>
            </a:p>
          </p:txBody>
        </p:sp>
      </p:grpSp>
      <p:grpSp>
        <p:nvGrpSpPr>
          <p:cNvPr id="50" name="Group 49">
            <a:extLst>
              <a:ext uri="{FF2B5EF4-FFF2-40B4-BE49-F238E27FC236}">
                <a16:creationId xmlns:a16="http://schemas.microsoft.com/office/drawing/2014/main" id="{B94A5ECF-D1D0-C495-AD56-EBED8C4B64A0}"/>
              </a:ext>
            </a:extLst>
          </p:cNvPr>
          <p:cNvGrpSpPr/>
          <p:nvPr/>
        </p:nvGrpSpPr>
        <p:grpSpPr>
          <a:xfrm>
            <a:off x="1729152" y="5047259"/>
            <a:ext cx="17402909" cy="825395"/>
            <a:chOff x="228600" y="3240405"/>
            <a:chExt cx="8686800" cy="640080"/>
          </a:xfrm>
        </p:grpSpPr>
        <p:sp>
          <p:nvSpPr>
            <p:cNvPr id="51" name="TextBox 50">
              <a:extLst>
                <a:ext uri="{FF2B5EF4-FFF2-40B4-BE49-F238E27FC236}">
                  <a16:creationId xmlns:a16="http://schemas.microsoft.com/office/drawing/2014/main" id="{AF1E461E-ACAB-A06C-7079-AE979E0E5D63}"/>
                </a:ext>
              </a:extLst>
            </p:cNvPr>
            <p:cNvSpPr txBox="1"/>
            <p:nvPr/>
          </p:nvSpPr>
          <p:spPr>
            <a:xfrm>
              <a:off x="838200" y="3240405"/>
              <a:ext cx="8077200" cy="640079"/>
            </a:xfrm>
            <a:prstGeom prst="rect">
              <a:avLst/>
            </a:prstGeom>
            <a:solidFill>
              <a:srgbClr val="FAF5BE"/>
            </a:solidFill>
          </p:spPr>
          <p:txBody>
            <a:bodyPr wrap="square" lIns="914400" tIns="0" bIns="0" rtlCol="0" anchor="ctr">
              <a:noAutofit/>
            </a:bodyPr>
            <a:lstStyle/>
            <a:p>
              <a:pPr marL="0" lvl="2">
                <a:spcAft>
                  <a:spcPts val="600"/>
                </a:spcAft>
              </a:pPr>
              <a:r>
                <a:rPr lang="en-US" sz="2800" b="1" dirty="0">
                  <a:solidFill>
                    <a:prstClr val="black"/>
                  </a:solidFill>
                  <a:cs typeface="Times New Roman" panose="02020603050405020304" pitchFamily="18" charset="0"/>
                </a:rPr>
                <a:t>Learn the </a:t>
              </a:r>
              <a:r>
                <a:rPr lang="en-GB" sz="2800" b="1" dirty="0">
                  <a:solidFill>
                    <a:srgbClr val="000000"/>
                  </a:solidFill>
                  <a:effectLst/>
                  <a:ea typeface="Calibri" panose="020F0502020204030204" pitchFamily="34" charset="0"/>
                  <a:cs typeface="Times New Roman" panose="02020603050405020304" pitchFamily="18" charset="0"/>
                </a:rPr>
                <a:t>composition and nature of the debtor’s creditors </a:t>
              </a:r>
              <a:endParaRPr lang="en-US" sz="2800" b="1" dirty="0">
                <a:solidFill>
                  <a:prstClr val="black"/>
                </a:solidFill>
                <a:cs typeface="Times New Roman" panose="02020603050405020304" pitchFamily="18" charset="0"/>
              </a:endParaRPr>
            </a:p>
          </p:txBody>
        </p:sp>
        <p:sp>
          <p:nvSpPr>
            <p:cNvPr id="52" name="Pentagon 16">
              <a:extLst>
                <a:ext uri="{FF2B5EF4-FFF2-40B4-BE49-F238E27FC236}">
                  <a16:creationId xmlns:a16="http://schemas.microsoft.com/office/drawing/2014/main" id="{6C3F01D0-0E78-8212-812E-41D7BA2B9619}"/>
                </a:ext>
              </a:extLst>
            </p:cNvPr>
            <p:cNvSpPr/>
            <p:nvPr/>
          </p:nvSpPr>
          <p:spPr>
            <a:xfrm>
              <a:off x="228600" y="3240405"/>
              <a:ext cx="914400" cy="640080"/>
            </a:xfrm>
            <a:prstGeom prst="homePlate">
              <a:avLst>
                <a:gd name="adj" fmla="val 3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5600" b="1" dirty="0"/>
                <a:t>2</a:t>
              </a:r>
              <a:endParaRPr lang="en-US" sz="7200" b="1" dirty="0"/>
            </a:p>
          </p:txBody>
        </p:sp>
      </p:grpSp>
      <p:grpSp>
        <p:nvGrpSpPr>
          <p:cNvPr id="53" name="Group 52">
            <a:extLst>
              <a:ext uri="{FF2B5EF4-FFF2-40B4-BE49-F238E27FC236}">
                <a16:creationId xmlns:a16="http://schemas.microsoft.com/office/drawing/2014/main" id="{C1A12A6C-AB93-EA54-E646-8B1E24821065}"/>
              </a:ext>
            </a:extLst>
          </p:cNvPr>
          <p:cNvGrpSpPr/>
          <p:nvPr/>
        </p:nvGrpSpPr>
        <p:grpSpPr>
          <a:xfrm>
            <a:off x="1729152" y="6392205"/>
            <a:ext cx="17402909" cy="825395"/>
            <a:chOff x="228600" y="4004310"/>
            <a:chExt cx="8686800" cy="640080"/>
          </a:xfrm>
        </p:grpSpPr>
        <p:sp>
          <p:nvSpPr>
            <p:cNvPr id="54" name="TextBox 53">
              <a:extLst>
                <a:ext uri="{FF2B5EF4-FFF2-40B4-BE49-F238E27FC236}">
                  <a16:creationId xmlns:a16="http://schemas.microsoft.com/office/drawing/2014/main" id="{D04DFCA4-38A4-1639-1AF9-5E17090198E6}"/>
                </a:ext>
              </a:extLst>
            </p:cNvPr>
            <p:cNvSpPr txBox="1"/>
            <p:nvPr/>
          </p:nvSpPr>
          <p:spPr>
            <a:xfrm>
              <a:off x="838200" y="4004310"/>
              <a:ext cx="8077200" cy="640080"/>
            </a:xfrm>
            <a:prstGeom prst="rect">
              <a:avLst/>
            </a:prstGeom>
            <a:solidFill>
              <a:srgbClr val="FAF5BE"/>
            </a:solidFill>
          </p:spPr>
          <p:txBody>
            <a:bodyPr wrap="square" lIns="914400" tIns="0" bIns="0" rtlCol="0" anchor="ctr">
              <a:noAutofit/>
            </a:bodyPr>
            <a:lstStyle/>
            <a:p>
              <a:pPr marL="0" lvl="2">
                <a:spcAft>
                  <a:spcPts val="600"/>
                </a:spcAft>
              </a:pPr>
              <a:r>
                <a:rPr lang="en-US" sz="2800" b="1" dirty="0">
                  <a:solidFill>
                    <a:prstClr val="black"/>
                  </a:solidFill>
                  <a:cs typeface="Times New Roman"/>
                </a:rPr>
                <a:t>Consider if recognition by local courts is required for each form of investment</a:t>
              </a:r>
            </a:p>
          </p:txBody>
        </p:sp>
        <p:sp>
          <p:nvSpPr>
            <p:cNvPr id="55" name="Pentagon 18">
              <a:extLst>
                <a:ext uri="{FF2B5EF4-FFF2-40B4-BE49-F238E27FC236}">
                  <a16:creationId xmlns:a16="http://schemas.microsoft.com/office/drawing/2014/main" id="{7A06A892-9D4F-9C54-6D14-7355F43843BA}"/>
                </a:ext>
              </a:extLst>
            </p:cNvPr>
            <p:cNvSpPr/>
            <p:nvPr/>
          </p:nvSpPr>
          <p:spPr>
            <a:xfrm>
              <a:off x="228600" y="4004310"/>
              <a:ext cx="914400" cy="640080"/>
            </a:xfrm>
            <a:prstGeom prst="homePlate">
              <a:avLst>
                <a:gd name="adj" fmla="val 3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5600" b="1" dirty="0"/>
                <a:t>3</a:t>
              </a:r>
              <a:endParaRPr lang="en-US" sz="7200" b="1" dirty="0"/>
            </a:p>
          </p:txBody>
        </p:sp>
      </p:grpSp>
      <p:grpSp>
        <p:nvGrpSpPr>
          <p:cNvPr id="56" name="Group 55">
            <a:extLst>
              <a:ext uri="{FF2B5EF4-FFF2-40B4-BE49-F238E27FC236}">
                <a16:creationId xmlns:a16="http://schemas.microsoft.com/office/drawing/2014/main" id="{7F84BA38-C894-679D-A235-9D46F24F76C3}"/>
              </a:ext>
            </a:extLst>
          </p:cNvPr>
          <p:cNvGrpSpPr/>
          <p:nvPr/>
        </p:nvGrpSpPr>
        <p:grpSpPr>
          <a:xfrm>
            <a:off x="1729152" y="7831800"/>
            <a:ext cx="17402909" cy="722221"/>
            <a:chOff x="228600" y="4768215"/>
            <a:chExt cx="8686800" cy="640080"/>
          </a:xfrm>
        </p:grpSpPr>
        <p:sp>
          <p:nvSpPr>
            <p:cNvPr id="57" name="TextBox 56">
              <a:extLst>
                <a:ext uri="{FF2B5EF4-FFF2-40B4-BE49-F238E27FC236}">
                  <a16:creationId xmlns:a16="http://schemas.microsoft.com/office/drawing/2014/main" id="{FFF1BD51-FD26-6728-95C3-5F0CB34EE658}"/>
                </a:ext>
              </a:extLst>
            </p:cNvPr>
            <p:cNvSpPr txBox="1"/>
            <p:nvPr/>
          </p:nvSpPr>
          <p:spPr>
            <a:xfrm>
              <a:off x="838200" y="4768215"/>
              <a:ext cx="8077200" cy="640080"/>
            </a:xfrm>
            <a:prstGeom prst="rect">
              <a:avLst/>
            </a:prstGeom>
            <a:solidFill>
              <a:srgbClr val="FAF5BE"/>
            </a:solidFill>
          </p:spPr>
          <p:txBody>
            <a:bodyPr wrap="square" lIns="914400" tIns="0" bIns="0" rtlCol="0" anchor="ctr">
              <a:noAutofit/>
            </a:bodyPr>
            <a:lstStyle/>
            <a:p>
              <a:pPr marL="0" lvl="2">
                <a:spcAft>
                  <a:spcPts val="600"/>
                </a:spcAft>
              </a:pPr>
              <a:r>
                <a:rPr lang="en-US" sz="2800" b="1" dirty="0">
                  <a:solidFill>
                    <a:prstClr val="black"/>
                  </a:solidFill>
                  <a:cs typeface="Times New Roman"/>
                </a:rPr>
                <a:t>Understand local and foreign law requirements for each form of investment and for collateral</a:t>
              </a:r>
            </a:p>
          </p:txBody>
        </p:sp>
        <p:sp>
          <p:nvSpPr>
            <p:cNvPr id="58" name="Pentagon 22">
              <a:extLst>
                <a:ext uri="{FF2B5EF4-FFF2-40B4-BE49-F238E27FC236}">
                  <a16:creationId xmlns:a16="http://schemas.microsoft.com/office/drawing/2014/main" id="{4A694EBC-001E-25A3-C119-5451F1B90ED1}"/>
                </a:ext>
              </a:extLst>
            </p:cNvPr>
            <p:cNvSpPr/>
            <p:nvPr/>
          </p:nvSpPr>
          <p:spPr>
            <a:xfrm>
              <a:off x="228600" y="4768215"/>
              <a:ext cx="914400" cy="640080"/>
            </a:xfrm>
            <a:prstGeom prst="homePlate">
              <a:avLst>
                <a:gd name="adj" fmla="val 3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t>4</a:t>
              </a:r>
              <a:endParaRPr lang="en-US" sz="7200" b="1" dirty="0"/>
            </a:p>
          </p:txBody>
        </p:sp>
      </p:grpSp>
      <p:grpSp>
        <p:nvGrpSpPr>
          <p:cNvPr id="59" name="Group 58">
            <a:extLst>
              <a:ext uri="{FF2B5EF4-FFF2-40B4-BE49-F238E27FC236}">
                <a16:creationId xmlns:a16="http://schemas.microsoft.com/office/drawing/2014/main" id="{F4D47E9C-CFA1-C924-2258-7D3020801E2F}"/>
              </a:ext>
            </a:extLst>
          </p:cNvPr>
          <p:cNvGrpSpPr/>
          <p:nvPr/>
        </p:nvGrpSpPr>
        <p:grpSpPr>
          <a:xfrm>
            <a:off x="1729152" y="9079062"/>
            <a:ext cx="17402909" cy="722221"/>
            <a:chOff x="228600" y="5532120"/>
            <a:chExt cx="8686800" cy="640080"/>
          </a:xfrm>
        </p:grpSpPr>
        <p:sp>
          <p:nvSpPr>
            <p:cNvPr id="60" name="TextBox 59">
              <a:extLst>
                <a:ext uri="{FF2B5EF4-FFF2-40B4-BE49-F238E27FC236}">
                  <a16:creationId xmlns:a16="http://schemas.microsoft.com/office/drawing/2014/main" id="{23B408ED-C3D6-C39D-5C5B-0CCD170D2BA3}"/>
                </a:ext>
              </a:extLst>
            </p:cNvPr>
            <p:cNvSpPr txBox="1"/>
            <p:nvPr/>
          </p:nvSpPr>
          <p:spPr>
            <a:xfrm>
              <a:off x="838200" y="5532120"/>
              <a:ext cx="8077200" cy="640080"/>
            </a:xfrm>
            <a:prstGeom prst="rect">
              <a:avLst/>
            </a:prstGeom>
            <a:solidFill>
              <a:srgbClr val="FAF5BE"/>
            </a:solidFill>
          </p:spPr>
          <p:txBody>
            <a:bodyPr wrap="square" lIns="914400" tIns="0" bIns="0" rtlCol="0" anchor="ctr">
              <a:noAutofit/>
            </a:bodyPr>
            <a:lstStyle/>
            <a:p>
              <a:pPr lvl="1" indent="0">
                <a:spcAft>
                  <a:spcPts val="600"/>
                </a:spcAft>
              </a:pPr>
              <a:r>
                <a:rPr lang="en-US" sz="2800" b="1" dirty="0">
                  <a:cs typeface="Times New Roman" panose="02020603050405020304" pitchFamily="18" charset="0"/>
                </a:rPr>
                <a:t>	Balance opportunities and limitations and select the most adequate form of investment</a:t>
              </a:r>
            </a:p>
          </p:txBody>
        </p:sp>
        <p:sp>
          <p:nvSpPr>
            <p:cNvPr id="61" name="Pentagon 24">
              <a:extLst>
                <a:ext uri="{FF2B5EF4-FFF2-40B4-BE49-F238E27FC236}">
                  <a16:creationId xmlns:a16="http://schemas.microsoft.com/office/drawing/2014/main" id="{83900753-BA6C-2B33-41F5-990B33AB5C41}"/>
                </a:ext>
              </a:extLst>
            </p:cNvPr>
            <p:cNvSpPr/>
            <p:nvPr/>
          </p:nvSpPr>
          <p:spPr>
            <a:xfrm>
              <a:off x="228600" y="5532120"/>
              <a:ext cx="914400" cy="640080"/>
            </a:xfrm>
            <a:prstGeom prst="homePlate">
              <a:avLst>
                <a:gd name="adj" fmla="val 3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t>5</a:t>
              </a:r>
              <a:endParaRPr lang="en-US" sz="7200" b="1" dirty="0"/>
            </a:p>
          </p:txBody>
        </p:sp>
      </p:grpSp>
    </p:spTree>
    <p:extLst>
      <p:ext uri="{BB962C8B-B14F-4D97-AF65-F5344CB8AC3E}">
        <p14:creationId xmlns:p14="http://schemas.microsoft.com/office/powerpoint/2010/main" val="33416397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701279" y="4342652"/>
            <a:ext cx="23086124" cy="6702337"/>
          </a:xfrm>
          <a:prstGeom prst="rect">
            <a:avLst/>
          </a:prstGeom>
          <a:ln w="25400">
            <a:miter lim="400000"/>
          </a:ln>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marL="685800" lvl="1" indent="-685800" algn="just">
              <a:buFont typeface="Arial" panose="020B0604020202020204" pitchFamily="34" charset="0"/>
              <a:buChar char="•"/>
            </a:pPr>
            <a:r>
              <a:rPr lang="en-US" sz="3600" u="sng" dirty="0"/>
              <a:t>Law No. 14,112/2020</a:t>
            </a:r>
            <a:r>
              <a:rPr lang="en-US" sz="3600" dirty="0"/>
              <a:t>: new rules introduced in January 2021.</a:t>
            </a:r>
          </a:p>
          <a:p>
            <a:pPr lvl="1" indent="0" algn="just"/>
            <a:endParaRPr lang="en-US" sz="3600" dirty="0"/>
          </a:p>
          <a:p>
            <a:pPr marL="685800" lvl="1" indent="-685800" algn="just">
              <a:buFont typeface="Arial" panose="020B0604020202020204" pitchFamily="34" charset="0"/>
              <a:buChar char="•"/>
            </a:pPr>
            <a:r>
              <a:rPr lang="en-US" sz="3600" u="sng" dirty="0"/>
              <a:t>Prior to the new Law</a:t>
            </a:r>
            <a:r>
              <a:rPr lang="en-US" sz="3600" dirty="0"/>
              <a:t>: priority in a liquidation scenario, but junior to several claims (</a:t>
            </a:r>
            <a:r>
              <a:rPr lang="en-US" sz="3600" i="1" dirty="0"/>
              <a:t>i.e.</a:t>
            </a:r>
            <a:r>
              <a:rPr lang="en-US" sz="3600" dirty="0"/>
              <a:t>, ranked behind post-petition obligations of the company, court-appointed trustees’ fees and ordinary expenses).</a:t>
            </a:r>
          </a:p>
          <a:p>
            <a:pPr lvl="1" indent="0" algn="just"/>
            <a:endParaRPr lang="en-US" sz="3600" dirty="0"/>
          </a:p>
          <a:p>
            <a:pPr marL="685800" lvl="1" indent="-685800" algn="just">
              <a:buFont typeface="Arial" panose="020B0604020202020204" pitchFamily="34" charset="0"/>
              <a:buChar char="•"/>
            </a:pPr>
            <a:r>
              <a:rPr lang="en-US" sz="3600" u="sng" dirty="0"/>
              <a:t>After Law No. 14,112/2020</a:t>
            </a:r>
            <a:r>
              <a:rPr lang="en-US" sz="3600" dirty="0"/>
              <a:t>: paid after bankruptcy expenses and labor claims (limited to five minimum wages per creditor). Not senior to obligations secured by fiduciary lien, except in cases where it is not possible to deliver the asset to the holder of the fiduciary collateral (conversion in restitution in cash - payment after DIP Lender).</a:t>
            </a:r>
          </a:p>
          <a:p>
            <a:pPr marL="685800" lvl="1" indent="-685800" algn="just">
              <a:buFont typeface="Arial" panose="020B0604020202020204" pitchFamily="34" charset="0"/>
              <a:buChar char="•"/>
            </a:pPr>
            <a:endParaRPr lang="en-US" sz="3600" dirty="0"/>
          </a:p>
          <a:p>
            <a:pPr marL="685800" lvl="1" indent="-685800" algn="just">
              <a:buFont typeface="Arial" panose="020B0604020202020204" pitchFamily="34" charset="0"/>
              <a:buChar char="•"/>
            </a:pPr>
            <a:r>
              <a:rPr lang="en-US" sz="3600" u="sng" dirty="0"/>
              <a:t>Requires Court Approval</a:t>
            </a:r>
            <a:r>
              <a:rPr lang="en-US" sz="3600" dirty="0"/>
              <a:t>: no need of calling a General Meeting of Creditors or deal with it in the Reorganization Plan.</a:t>
            </a:r>
          </a:p>
        </p:txBody>
      </p:sp>
      <p:sp>
        <p:nvSpPr>
          <p:cNvPr id="72" name="Title"/>
          <p:cNvSpPr txBox="1"/>
          <p:nvPr/>
        </p:nvSpPr>
        <p:spPr>
          <a:xfrm>
            <a:off x="596597" y="2333337"/>
            <a:ext cx="23190806" cy="1753472"/>
          </a:xfrm>
          <a:prstGeom prst="rect">
            <a:avLst/>
          </a:prstGeom>
          <a:ln w="25400">
            <a:miter lim="400000"/>
          </a:ln>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ctr" defTabSz="1828800">
              <a:defRPr sz="9000" b="1">
                <a:solidFill>
                  <a:srgbClr val="346F80"/>
                </a:solidFill>
              </a:defRPr>
            </a:lvl1pPr>
          </a:lstStyle>
          <a:p>
            <a:pPr algn="just"/>
            <a:r>
              <a:rPr lang="en-US" sz="8200" dirty="0">
                <a:solidFill>
                  <a:schemeClr val="tx1"/>
                </a:solidFill>
              </a:rPr>
              <a:t>Brazil - DIP Financing rules </a:t>
            </a:r>
          </a:p>
        </p:txBody>
      </p:sp>
    </p:spTree>
    <p:extLst>
      <p:ext uri="{BB962C8B-B14F-4D97-AF65-F5344CB8AC3E}">
        <p14:creationId xmlns:p14="http://schemas.microsoft.com/office/powerpoint/2010/main" val="2714393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596597" y="4279314"/>
            <a:ext cx="22981441" cy="654910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ormAutofit/>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marL="685800" lvl="1" indent="-685800" algn="just">
              <a:buFont typeface="Arial" panose="020B0604020202020204" pitchFamily="34" charset="0"/>
              <a:buChar char="•"/>
            </a:pPr>
            <a:r>
              <a:rPr lang="en-US" sz="3600" u="sng" dirty="0"/>
              <a:t>Equitable Mootness Doctrine</a:t>
            </a:r>
            <a:r>
              <a:rPr lang="en-US" sz="3600" dirty="0"/>
              <a:t>: a decision by a higher Court overturning the lower Court's authorization </a:t>
            </a:r>
            <a:r>
              <a:rPr lang="en-US" sz="3600" b="1" dirty="0"/>
              <a:t>does not affect the seniority, privileges and guarantees afforded to a good faith lender</a:t>
            </a:r>
            <a:r>
              <a:rPr lang="en-US" sz="3600" dirty="0"/>
              <a:t> to the extent that funds have already been disbursed. </a:t>
            </a:r>
          </a:p>
          <a:p>
            <a:pPr marL="685800" lvl="1" indent="-685800" algn="just">
              <a:buFont typeface="Arial" panose="020B0604020202020204" pitchFamily="34" charset="0"/>
              <a:buChar char="•"/>
            </a:pPr>
            <a:endParaRPr lang="en-US" sz="3600" dirty="0"/>
          </a:p>
          <a:p>
            <a:pPr marL="685800" lvl="1" indent="-685800" algn="just">
              <a:buFont typeface="Arial" panose="020B0604020202020204" pitchFamily="34" charset="0"/>
              <a:buChar char="•"/>
            </a:pPr>
            <a:r>
              <a:rPr lang="en-US" sz="3600" u="sng" dirty="0"/>
              <a:t>Lenders</a:t>
            </a:r>
            <a:r>
              <a:rPr lang="en-US" sz="3600" dirty="0"/>
              <a:t>: seniority, privileges and guarantees available to any type of lender, including pre-petition creditors; shareholders and entities of debtor's economic group. </a:t>
            </a:r>
          </a:p>
          <a:p>
            <a:pPr marL="685800" lvl="1" indent="-685800" algn="just">
              <a:buFont typeface="Arial" panose="020B0604020202020204" pitchFamily="34" charset="0"/>
              <a:buChar char="•"/>
            </a:pPr>
            <a:endParaRPr lang="en-US" sz="3600" dirty="0"/>
          </a:p>
          <a:p>
            <a:pPr marL="685800" lvl="1" indent="-685800" algn="just">
              <a:buFont typeface="Arial" panose="020B0604020202020204" pitchFamily="34" charset="0"/>
              <a:buChar char="•"/>
            </a:pPr>
            <a:r>
              <a:rPr lang="en-US" sz="3600" u="sng" dirty="0"/>
              <a:t>No priming lien</a:t>
            </a:r>
            <a:r>
              <a:rPr lang="en-US" sz="3600" dirty="0"/>
              <a:t> (i.e., there is no priority or super priority over pre-bankruptcy secured creditors), even if the debtor demonstrates that financing could not be obtained on any other basis. Possibility, however, of collateral on encumbered assets as long as it remains subordinate to the prior existing guarantee.</a:t>
            </a:r>
            <a:endParaRPr lang="en-US" sz="5000" dirty="0"/>
          </a:p>
          <a:p>
            <a:pPr marL="685800" lvl="1" indent="-685800" algn="just">
              <a:buFont typeface="Arial" panose="020B0604020202020204" pitchFamily="34" charset="0"/>
              <a:buChar char="•"/>
            </a:pPr>
            <a:endParaRPr lang="en-US" sz="5000" dirty="0"/>
          </a:p>
        </p:txBody>
      </p:sp>
      <p:sp>
        <p:nvSpPr>
          <p:cNvPr id="72" name="Title"/>
          <p:cNvSpPr txBox="1"/>
          <p:nvPr/>
        </p:nvSpPr>
        <p:spPr>
          <a:xfrm>
            <a:off x="596597" y="2333337"/>
            <a:ext cx="23190806" cy="175347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val="1"/>
            </a:ext>
          </a:extLst>
        </p:spPr>
        <p:txBody>
          <a:bodyPr tIns="91439" bIns="91439" anchor="ctr">
            <a:normAutofit/>
          </a:bodyPr>
          <a:lstStyle>
            <a:lvl1pPr algn="ctr" defTabSz="1828800">
              <a:defRPr sz="9000" b="1">
                <a:solidFill>
                  <a:srgbClr val="346F80"/>
                </a:solidFill>
              </a:defRPr>
            </a:lvl1pPr>
          </a:lstStyle>
          <a:p>
            <a:pPr algn="just"/>
            <a:r>
              <a:rPr lang="en-US" sz="8200" dirty="0">
                <a:solidFill>
                  <a:schemeClr val="tx1"/>
                </a:solidFill>
              </a:rPr>
              <a:t>Brazil - DIP Financing rules </a:t>
            </a:r>
          </a:p>
        </p:txBody>
      </p:sp>
    </p:spTree>
    <p:extLst>
      <p:ext uri="{BB962C8B-B14F-4D97-AF65-F5344CB8AC3E}">
        <p14:creationId xmlns:p14="http://schemas.microsoft.com/office/powerpoint/2010/main" val="36934103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Body Level One…"/>
          <p:cNvSpPr txBox="1"/>
          <p:nvPr/>
        </p:nvSpPr>
        <p:spPr>
          <a:xfrm>
            <a:off x="805962" y="4086810"/>
            <a:ext cx="22981441" cy="6500979"/>
          </a:xfrm>
          <a:prstGeom prst="rect">
            <a:avLst/>
          </a:prstGeom>
          <a:ln w="25400">
            <a:miter lim="400000"/>
          </a:ln>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tIns="91439" bIns="91439">
            <a:normAutofit lnSpcReduction="10000"/>
          </a:bodyPr>
          <a:lstStyle>
            <a:lvl1pPr defTabSz="1828800">
              <a:defRPr sz="6400"/>
            </a:lvl1pPr>
            <a:lvl2pPr defTabSz="1828800">
              <a:defRPr sz="6400"/>
            </a:lvl2pPr>
            <a:lvl3pPr defTabSz="1828800">
              <a:defRPr sz="6400"/>
            </a:lvl3pPr>
            <a:lvl4pPr defTabSz="1828800">
              <a:defRPr sz="6400"/>
            </a:lvl4pPr>
            <a:lvl5pPr defTabSz="1828800">
              <a:defRPr sz="6400"/>
            </a:lvl5pPr>
          </a:lstStyle>
          <a:p>
            <a:pPr marL="685800" lvl="1" indent="-685800" algn="just">
              <a:buFont typeface="Arial" panose="020B0604020202020204" pitchFamily="34" charset="0"/>
              <a:buChar char="•"/>
            </a:pPr>
            <a:r>
              <a:rPr lang="en-US" sz="3600" dirty="0"/>
              <a:t>No administrative status;</a:t>
            </a:r>
          </a:p>
          <a:p>
            <a:pPr marL="685800" lvl="1" indent="-685800" algn="just">
              <a:buFont typeface="Arial" panose="020B0604020202020204" pitchFamily="34" charset="0"/>
              <a:buChar char="•"/>
            </a:pPr>
            <a:endParaRPr lang="en-US" sz="3600" dirty="0"/>
          </a:p>
          <a:p>
            <a:pPr marL="685800" lvl="1" indent="-685800" algn="just">
              <a:buFont typeface="Arial" panose="020B0604020202020204" pitchFamily="34" charset="0"/>
              <a:buChar char="•"/>
            </a:pPr>
            <a:r>
              <a:rPr lang="en-US" sz="3600" dirty="0"/>
              <a:t>Rolls-up accepted by Brazilian Courts;</a:t>
            </a:r>
          </a:p>
          <a:p>
            <a:pPr marL="685800" lvl="1" indent="-685800" algn="just">
              <a:buFont typeface="Arial" panose="020B0604020202020204" pitchFamily="34" charset="0"/>
              <a:buChar char="•"/>
            </a:pPr>
            <a:endParaRPr lang="en-US" sz="3600" dirty="0"/>
          </a:p>
          <a:p>
            <a:pPr marL="685800" lvl="1" indent="-685800" algn="just">
              <a:buFont typeface="Arial" panose="020B0604020202020204" pitchFamily="34" charset="0"/>
              <a:buChar char="•"/>
            </a:pPr>
            <a:r>
              <a:rPr lang="en-US" sz="3600" u="sng" dirty="0"/>
              <a:t>Controversial issues</a:t>
            </a:r>
            <a:r>
              <a:rPr lang="en-US" sz="3600" dirty="0"/>
              <a:t>:</a:t>
            </a:r>
          </a:p>
          <a:p>
            <a:pPr lvl="5" indent="0" algn="just"/>
            <a:r>
              <a:rPr lang="en-US" dirty="0"/>
              <a:t>		* Need to carry out a competitive process;</a:t>
            </a:r>
          </a:p>
          <a:p>
            <a:pPr lvl="5" indent="0" algn="just"/>
            <a:r>
              <a:rPr lang="en-US" dirty="0"/>
              <a:t>		* Need to hear other stakeholders, specially in urgent scenarios;</a:t>
            </a:r>
            <a:endParaRPr lang="en-US" dirty="0">
              <a:solidFill>
                <a:srgbClr val="FF0000"/>
              </a:solidFill>
            </a:endParaRPr>
          </a:p>
          <a:p>
            <a:pPr marL="571500" lvl="5" indent="-571500" algn="just">
              <a:buFont typeface="Arial" panose="020B0604020202020204" pitchFamily="34" charset="0"/>
              <a:buChar char="•"/>
            </a:pPr>
            <a:endParaRPr lang="en-US" u="sng" dirty="0">
              <a:solidFill>
                <a:srgbClr val="FF0000"/>
              </a:solidFill>
            </a:endParaRPr>
          </a:p>
          <a:p>
            <a:pPr marL="571500" lvl="5" indent="-571500" algn="just">
              <a:buFont typeface="Arial" panose="020B0604020202020204" pitchFamily="34" charset="0"/>
              <a:buChar char="•"/>
            </a:pPr>
            <a:r>
              <a:rPr lang="en-US" u="sng" dirty="0">
                <a:solidFill>
                  <a:schemeClr val="tx1"/>
                </a:solidFill>
              </a:rPr>
              <a:t>Example Cases</a:t>
            </a:r>
            <a:r>
              <a:rPr lang="en-US" dirty="0">
                <a:solidFill>
                  <a:schemeClr val="tx1"/>
                </a:solidFill>
              </a:rPr>
              <a:t>: </a:t>
            </a:r>
            <a:r>
              <a:rPr lang="en-US" b="1" dirty="0">
                <a:solidFill>
                  <a:schemeClr val="tx1"/>
                </a:solidFill>
              </a:rPr>
              <a:t>Oi SA </a:t>
            </a:r>
            <a:r>
              <a:rPr lang="en-US" dirty="0">
                <a:solidFill>
                  <a:schemeClr val="tx1"/>
                </a:solidFill>
              </a:rPr>
              <a:t>(~USD 200mm); </a:t>
            </a:r>
            <a:r>
              <a:rPr lang="en-US" b="1" dirty="0">
                <a:solidFill>
                  <a:schemeClr val="tx1"/>
                </a:solidFill>
              </a:rPr>
              <a:t>Americanas SA</a:t>
            </a:r>
            <a:r>
              <a:rPr lang="en-US" dirty="0">
                <a:solidFill>
                  <a:schemeClr val="tx1"/>
                </a:solidFill>
              </a:rPr>
              <a:t> (~USD 400mm); </a:t>
            </a:r>
            <a:r>
              <a:rPr lang="en-US" b="1" dirty="0" err="1">
                <a:solidFill>
                  <a:schemeClr val="tx1"/>
                </a:solidFill>
              </a:rPr>
              <a:t>Atvos</a:t>
            </a:r>
            <a:r>
              <a:rPr lang="en-US" b="1" dirty="0">
                <a:solidFill>
                  <a:schemeClr val="tx1"/>
                </a:solidFill>
              </a:rPr>
              <a:t> Group</a:t>
            </a:r>
            <a:r>
              <a:rPr lang="en-US" dirty="0">
                <a:solidFill>
                  <a:schemeClr val="tx1"/>
                </a:solidFill>
              </a:rPr>
              <a:t> (~USD 156mm).</a:t>
            </a:r>
          </a:p>
          <a:p>
            <a:pPr lvl="5" indent="0" algn="just"/>
            <a:r>
              <a:rPr lang="en-US" dirty="0">
                <a:solidFill>
                  <a:schemeClr val="tx1"/>
                </a:solidFill>
              </a:rPr>
              <a:t>	</a:t>
            </a:r>
          </a:p>
          <a:p>
            <a:pPr lvl="5" indent="0" algn="just"/>
            <a:r>
              <a:rPr lang="en-US" sz="3000" dirty="0">
                <a:solidFill>
                  <a:schemeClr val="tx1"/>
                </a:solidFill>
              </a:rPr>
              <a:t>		Note: </a:t>
            </a:r>
            <a:r>
              <a:rPr lang="en-US" sz="3000" b="1" dirty="0">
                <a:solidFill>
                  <a:schemeClr val="tx1"/>
                </a:solidFill>
              </a:rPr>
              <a:t>OAS Group </a:t>
            </a:r>
            <a:r>
              <a:rPr lang="en-US" sz="3000" dirty="0">
                <a:solidFill>
                  <a:schemeClr val="tx1"/>
                </a:solidFill>
              </a:rPr>
              <a:t>(~USD 160mm) - investor withdrew the DIP proposal due to lack of legal certainty regarding its priority in a liquidation scenario (prior to Law No. 14,112/2020).</a:t>
            </a:r>
          </a:p>
        </p:txBody>
      </p:sp>
      <p:sp>
        <p:nvSpPr>
          <p:cNvPr id="72" name="Title"/>
          <p:cNvSpPr txBox="1"/>
          <p:nvPr/>
        </p:nvSpPr>
        <p:spPr>
          <a:xfrm>
            <a:off x="596597" y="2333337"/>
            <a:ext cx="23190806" cy="1753472"/>
          </a:xfrm>
          <a:prstGeom prst="rect">
            <a:avLst/>
          </a:prstGeom>
          <a:ln w="25400">
            <a:miter lim="400000"/>
          </a:ln>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algn="ctr" defTabSz="1828800">
              <a:defRPr sz="9000" b="1">
                <a:solidFill>
                  <a:srgbClr val="346F80"/>
                </a:solidFill>
              </a:defRPr>
            </a:lvl1pPr>
          </a:lstStyle>
          <a:p>
            <a:pPr algn="just"/>
            <a:r>
              <a:rPr lang="en-US" sz="8200" dirty="0">
                <a:solidFill>
                  <a:schemeClr val="tx1"/>
                </a:solidFill>
              </a:rPr>
              <a:t>Brazil - DIP Financing rules </a:t>
            </a:r>
          </a:p>
        </p:txBody>
      </p:sp>
    </p:spTree>
    <p:extLst>
      <p:ext uri="{BB962C8B-B14F-4D97-AF65-F5344CB8AC3E}">
        <p14:creationId xmlns:p14="http://schemas.microsoft.com/office/powerpoint/2010/main" val="4270830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4.0"/>
  <p:tag name="AS_RELEASE_DATE" val="2018.09.12"/>
  <p:tag name="AS_TITLE" val="Aspose.Slides for .NET 4.0"/>
  <p:tag name="AS_VERSION" val="18.9"/>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684</TotalTime>
  <Words>1707</Words>
  <Application>Microsoft Office PowerPoint</Application>
  <PresentationFormat>Custom</PresentationFormat>
  <Paragraphs>132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Giambatista, Lisa</dc:creator>
  <cp:lastModifiedBy>Lantonnois, Laurent</cp:lastModifiedBy>
  <cp:revision>49</cp:revision>
  <cp:lastPrinted>2024-01-10T19:50:54Z</cp:lastPrinted>
  <dcterms:created xsi:type="dcterms:W3CDTF">2023-12-21T21:35:47Z</dcterms:created>
  <dcterms:modified xsi:type="dcterms:W3CDTF">2024-01-17T21:52:42Z</dcterms:modified>
</cp:coreProperties>
</file>