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7.12.1-->
<p:presentation xmlns:r="http://schemas.openxmlformats.org/officeDocument/2006/relationships" xmlns:a="http://schemas.openxmlformats.org/drawingml/2006/main" xmlns:p="http://schemas.openxmlformats.org/presentationml/2006/main" firstSlideNum="0" showSpecialPlsOnTitleSld="0" removePersonalInfoOnSave="1" saveSubsetFonts="1">
  <p:sldMasterIdLst>
    <p:sldMasterId id="2147483648" r:id="rId1"/>
  </p:sldMasterIdLst>
  <p:notesMasterIdLst>
    <p:notesMasterId r:id="rId2"/>
  </p:notesMasterIdLst>
  <p:handoutMasterIdLst>
    <p:handoutMasterId r:id="rId3"/>
  </p:handoutMasterIdLst>
  <p:sldIdLst>
    <p:sldId id="256" r:id="rId4"/>
    <p:sldId id="350" r:id="rId5"/>
    <p:sldId id="344" r:id="rId6"/>
    <p:sldId id="351" r:id="rId7"/>
    <p:sldId id="353" r:id="rId8"/>
    <p:sldId id="349" r:id="rId9"/>
    <p:sldId id="352" r:id="rId10"/>
    <p:sldId id="346" r:id="rId11"/>
    <p:sldId id="333" r:id="rId12"/>
    <p:sldId id="347" r:id="rId13"/>
    <p:sldId id="348" r:id="rId14"/>
    <p:sldId id="335" r:id="rId15"/>
    <p:sldId id="340" r:id="rId16"/>
    <p:sldId id="341" r:id="rId17"/>
    <p:sldId id="338" r:id="rId18"/>
    <p:sldId id="339" r:id="rId19"/>
  </p:sldIdLst>
  <p:sldSz cx="9144000" cy="6858000" type="screen4x3"/>
  <p:notesSz cx="6858000" cy="9144000"/>
  <p:custDataLst>
    <p:tags r:id="rId20"/>
  </p:custDataLst>
  <p:defaultTextStyle>
    <a:defPPr>
      <a:defRPr lang="en-US"/>
    </a:defPPr>
    <a:lvl1pPr algn="l" rtl="0" fontAlgn="base">
      <a:spcBef>
        <a:spcPct val="0"/>
      </a:spcBef>
      <a:spcAft>
        <a:spcPct val="0"/>
      </a:spcAft>
      <a:defRPr kern="1200">
        <a:solidFill>
          <a:schemeClr val="tx1"/>
        </a:solidFill>
        <a:latin typeface="Arial"/>
        <a:ea typeface="+mn-ea"/>
        <a:cs typeface="+mn-cs"/>
      </a:defRPr>
    </a:lvl1pPr>
    <a:lvl2pPr marL="457200" algn="l" rtl="0" fontAlgn="base">
      <a:spcBef>
        <a:spcPct val="0"/>
      </a:spcBef>
      <a:spcAft>
        <a:spcPct val="0"/>
      </a:spcAft>
      <a:defRPr kern="1200">
        <a:solidFill>
          <a:schemeClr val="tx1"/>
        </a:solidFill>
        <a:latin typeface="Arial"/>
        <a:ea typeface="+mn-ea"/>
        <a:cs typeface="+mn-cs"/>
      </a:defRPr>
    </a:lvl2pPr>
    <a:lvl3pPr marL="914400" algn="l" rtl="0" fontAlgn="base">
      <a:spcBef>
        <a:spcPct val="0"/>
      </a:spcBef>
      <a:spcAft>
        <a:spcPct val="0"/>
      </a:spcAft>
      <a:defRPr kern="1200">
        <a:solidFill>
          <a:schemeClr val="tx1"/>
        </a:solidFill>
        <a:latin typeface="Arial"/>
        <a:ea typeface="+mn-ea"/>
        <a:cs typeface="+mn-cs"/>
      </a:defRPr>
    </a:lvl3pPr>
    <a:lvl4pPr marL="1371600" algn="l" rtl="0" fontAlgn="base">
      <a:spcBef>
        <a:spcPct val="0"/>
      </a:spcBef>
      <a:spcAft>
        <a:spcPct val="0"/>
      </a:spcAft>
      <a:defRPr kern="1200">
        <a:solidFill>
          <a:schemeClr val="tx1"/>
        </a:solidFill>
        <a:latin typeface="Arial"/>
        <a:ea typeface="+mn-ea"/>
        <a:cs typeface="+mn-cs"/>
      </a:defRPr>
    </a:lvl4pPr>
    <a:lvl5pPr marL="1828800" algn="l" rtl="0" fontAlgn="base">
      <a:spcBef>
        <a:spcPct val="0"/>
      </a:spcBef>
      <a:spcAft>
        <a:spcPct val="0"/>
      </a:spcAft>
      <a:defRPr kern="1200">
        <a:solidFill>
          <a:schemeClr val="tx1"/>
        </a:solidFill>
        <a:latin typeface="Arial"/>
        <a:ea typeface="+mn-ea"/>
        <a:cs typeface="+mn-cs"/>
      </a:defRPr>
    </a:lvl5pPr>
    <a:lvl6pPr marL="2286000" algn="l" defTabSz="914400" rtl="0" eaLnBrk="1" latinLnBrk="0" hangingPunct="1">
      <a:defRPr kern="1200">
        <a:solidFill>
          <a:schemeClr val="tx1"/>
        </a:solidFill>
        <a:latin typeface="Arial"/>
        <a:ea typeface="+mn-ea"/>
        <a:cs typeface="+mn-cs"/>
      </a:defRPr>
    </a:lvl6pPr>
    <a:lvl7pPr marL="2743200" algn="l" defTabSz="914400" rtl="0" eaLnBrk="1" latinLnBrk="0" hangingPunct="1">
      <a:defRPr kern="1200">
        <a:solidFill>
          <a:schemeClr val="tx1"/>
        </a:solidFill>
        <a:latin typeface="Arial"/>
        <a:ea typeface="+mn-ea"/>
        <a:cs typeface="+mn-cs"/>
      </a:defRPr>
    </a:lvl7pPr>
    <a:lvl8pPr marL="3200400" algn="l" defTabSz="914400" rtl="0" eaLnBrk="1" latinLnBrk="0" hangingPunct="1">
      <a:defRPr kern="1200">
        <a:solidFill>
          <a:schemeClr val="tx1"/>
        </a:solidFill>
        <a:latin typeface="Arial"/>
        <a:ea typeface="+mn-ea"/>
        <a:cs typeface="+mn-cs"/>
      </a:defRPr>
    </a:lvl8pPr>
    <a:lvl9pPr marL="3657600" algn="l" defTabSz="914400" rtl="0" eaLnBrk="1" latinLnBrk="0" hangingPunct="1">
      <a:defRPr kern="1200">
        <a:solidFill>
          <a:schemeClr val="tx1"/>
        </a:solidFill>
        <a:latin typeface="Arial"/>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449" autoAdjust="0"/>
    <p:restoredTop sz="96395" autoAdjust="0"/>
  </p:normalViewPr>
  <p:slideViewPr>
    <p:cSldViewPr>
      <p:cViewPr varScale="1">
        <p:scale>
          <a:sx n="111" d="100"/>
          <a:sy n="111" d="100"/>
        </p:scale>
        <p:origin x="708" y="102"/>
      </p:cViewPr>
      <p:guideLst>
        <p:guide orient="horz" pos="2160"/>
        <p:guide pos="2880"/>
      </p:guideLst>
    </p:cSldViewPr>
  </p:slideViewPr>
  <p:outlineViewPr>
    <p:cViewPr>
      <p:scale>
        <a:sx n="33" d="100"/>
        <a:sy n="33" d="100"/>
      </p:scale>
      <p:origin x="0" y="-444"/>
    </p:cViewPr>
  </p:outlineViewPr>
  <p:notesTextViewPr>
    <p:cViewPr>
      <p:scale>
        <a:sx n="100" d="100"/>
        <a:sy n="100" d="100"/>
      </p:scale>
      <p:origin x="0" y="0"/>
    </p:cViewPr>
  </p:notesTextViewPr>
  <p:notesViewPr>
    <p:cSldViewPr>
      <p:cViewPr>
        <p:scale>
          <a:sx n="66" d="100"/>
          <a:sy n="66" d="100"/>
        </p:scale>
        <p:origin x="0" y="0"/>
      </p:cViewPr>
      <p:guideLst/>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tags" Target="tags/tag1.xml" /><Relationship Id="rId21" Type="http://schemas.openxmlformats.org/officeDocument/2006/relationships/presProps" Target="presProps.xml" /><Relationship Id="rId22" Type="http://schemas.openxmlformats.org/officeDocument/2006/relationships/viewProps" Target="viewProps.xml" /><Relationship Id="rId23" Type="http://schemas.openxmlformats.org/officeDocument/2006/relationships/theme" Target="theme/theme1.xml" /><Relationship Id="rId24" Type="http://schemas.openxmlformats.org/officeDocument/2006/relationships/tableStyles" Target="tableStyles.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A897B16-A48A-4DEC-B9AD-BC97989FBBB8}" type="datetimeFigureOut">
              <a:rPr lang="en-US" smtClean="0"/>
              <a:t>1/11/2024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AE0363A-C854-4B4F-8B4D-972536C5C8BB}" type="slidenum">
              <a:rPr lang="en-US" smtClean="0"/>
              <a:t>‹#›</a:t>
            </a:fld>
            <a:endParaRPr lang="en-US"/>
          </a:p>
        </p:txBody>
      </p:sp>
    </p:spTree>
    <p:extLst>
      <p:ext uri="{BB962C8B-B14F-4D97-AF65-F5344CB8AC3E}">
        <p14:creationId xmlns:p14="http://schemas.microsoft.com/office/powerpoint/2010/main" val="197031369"/>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F99C64-43C2-4542-935E-B8D6DAFF917C}" type="datetimeFigureOut">
              <a:rPr lang="en-CA" smtClean="0"/>
              <a:t>2024-01-11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FF30E3-01BA-4926-BED5-F1DBACDFDF90}" type="slidenum">
              <a:rPr lang="en-CA" smtClean="0"/>
              <a:t>‹#›</a:t>
            </a:fld>
            <a:endParaRPr lang="en-CA"/>
          </a:p>
        </p:txBody>
      </p:sp>
    </p:spTree>
    <p:extLst>
      <p:ext uri="{BB962C8B-B14F-4D97-AF65-F5344CB8AC3E}">
        <p14:creationId xmlns:p14="http://schemas.microsoft.com/office/powerpoint/2010/main" val="650597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F30E3-01BA-4926-BED5-F1DBACDFDF90}" type="slidenum">
              <a:rPr lang="en-CA" smtClean="0"/>
              <a:t>0</a:t>
            </a:fld>
            <a:endParaRPr lang="en-CA"/>
          </a:p>
        </p:txBody>
      </p:sp>
    </p:spTree>
    <p:extLst>
      <p:ext uri="{BB962C8B-B14F-4D97-AF65-F5344CB8AC3E}">
        <p14:creationId xmlns:p14="http://schemas.microsoft.com/office/powerpoint/2010/main" val="3449571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F30E3-01BA-4926-BED5-F1DBACDFDF90}" type="slidenum">
              <a:rPr lang="en-CA" smtClean="0"/>
              <a:t>9</a:t>
            </a:fld>
            <a:endParaRPr lang="en-CA"/>
          </a:p>
        </p:txBody>
      </p:sp>
    </p:spTree>
    <p:extLst>
      <p:ext uri="{BB962C8B-B14F-4D97-AF65-F5344CB8AC3E}">
        <p14:creationId xmlns:p14="http://schemas.microsoft.com/office/powerpoint/2010/main" val="32230082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F30E3-01BA-4926-BED5-F1DBACDFDF90}" type="slidenum">
              <a:rPr lang="en-CA" smtClean="0"/>
              <a:t>10</a:t>
            </a:fld>
            <a:endParaRPr lang="en-CA"/>
          </a:p>
        </p:txBody>
      </p:sp>
    </p:spTree>
    <p:extLst>
      <p:ext uri="{BB962C8B-B14F-4D97-AF65-F5344CB8AC3E}">
        <p14:creationId xmlns:p14="http://schemas.microsoft.com/office/powerpoint/2010/main" val="15206624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F30E3-01BA-4926-BED5-F1DBACDFDF90}" type="slidenum">
              <a:rPr lang="en-CA" smtClean="0"/>
              <a:t>11</a:t>
            </a:fld>
            <a:endParaRPr lang="en-CA"/>
          </a:p>
        </p:txBody>
      </p:sp>
    </p:spTree>
    <p:extLst>
      <p:ext uri="{BB962C8B-B14F-4D97-AF65-F5344CB8AC3E}">
        <p14:creationId xmlns:p14="http://schemas.microsoft.com/office/powerpoint/2010/main" val="14538004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F30E3-01BA-4926-BED5-F1DBACDFDF90}" type="slidenum">
              <a:rPr lang="en-CA" smtClean="0"/>
              <a:t>12</a:t>
            </a:fld>
            <a:endParaRPr lang="en-CA"/>
          </a:p>
        </p:txBody>
      </p:sp>
    </p:spTree>
    <p:extLst>
      <p:ext uri="{BB962C8B-B14F-4D97-AF65-F5344CB8AC3E}">
        <p14:creationId xmlns:p14="http://schemas.microsoft.com/office/powerpoint/2010/main" val="40281994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F30E3-01BA-4926-BED5-F1DBACDFDF90}" type="slidenum">
              <a:rPr lang="en-CA" smtClean="0"/>
              <a:t>13</a:t>
            </a:fld>
            <a:endParaRPr lang="en-CA"/>
          </a:p>
        </p:txBody>
      </p:sp>
    </p:spTree>
    <p:extLst>
      <p:ext uri="{BB962C8B-B14F-4D97-AF65-F5344CB8AC3E}">
        <p14:creationId xmlns:p14="http://schemas.microsoft.com/office/powerpoint/2010/main" val="2356618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F30E3-01BA-4926-BED5-F1DBACDFDF90}" type="slidenum">
              <a:rPr lang="en-CA" smtClean="0"/>
              <a:t>14</a:t>
            </a:fld>
            <a:endParaRPr lang="en-CA"/>
          </a:p>
        </p:txBody>
      </p:sp>
    </p:spTree>
    <p:extLst>
      <p:ext uri="{BB962C8B-B14F-4D97-AF65-F5344CB8AC3E}">
        <p14:creationId xmlns:p14="http://schemas.microsoft.com/office/powerpoint/2010/main" val="18264173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F30E3-01BA-4926-BED5-F1DBACDFDF90}" type="slidenum">
              <a:rPr lang="en-CA" smtClean="0"/>
              <a:t>15</a:t>
            </a:fld>
            <a:endParaRPr lang="en-CA"/>
          </a:p>
        </p:txBody>
      </p:sp>
    </p:spTree>
    <p:extLst>
      <p:ext uri="{BB962C8B-B14F-4D97-AF65-F5344CB8AC3E}">
        <p14:creationId xmlns:p14="http://schemas.microsoft.com/office/powerpoint/2010/main" val="3272150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F30E3-01BA-4926-BED5-F1DBACDFDF90}" type="slidenum">
              <a:rPr lang="en-CA" smtClean="0"/>
              <a:t>1</a:t>
            </a:fld>
            <a:endParaRPr lang="en-CA"/>
          </a:p>
        </p:txBody>
      </p:sp>
    </p:spTree>
    <p:extLst>
      <p:ext uri="{BB962C8B-B14F-4D97-AF65-F5344CB8AC3E}">
        <p14:creationId xmlns:p14="http://schemas.microsoft.com/office/powerpoint/2010/main" val="1822690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F30E3-01BA-4926-BED5-F1DBACDFDF90}" type="slidenum">
              <a:rPr lang="en-CA" smtClean="0"/>
              <a:t>2</a:t>
            </a:fld>
            <a:endParaRPr lang="en-CA"/>
          </a:p>
        </p:txBody>
      </p:sp>
    </p:spTree>
    <p:extLst>
      <p:ext uri="{BB962C8B-B14F-4D97-AF65-F5344CB8AC3E}">
        <p14:creationId xmlns:p14="http://schemas.microsoft.com/office/powerpoint/2010/main" val="4065407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F30E3-01BA-4926-BED5-F1DBACDFDF90}" type="slidenum">
              <a:rPr lang="en-CA" smtClean="0"/>
              <a:t>3</a:t>
            </a:fld>
            <a:endParaRPr lang="en-CA"/>
          </a:p>
        </p:txBody>
      </p:sp>
    </p:spTree>
    <p:extLst>
      <p:ext uri="{BB962C8B-B14F-4D97-AF65-F5344CB8AC3E}">
        <p14:creationId xmlns:p14="http://schemas.microsoft.com/office/powerpoint/2010/main" val="2805011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F30E3-01BA-4926-BED5-F1DBACDFDF90}" type="slidenum">
              <a:rPr lang="en-CA" smtClean="0"/>
              <a:t>4</a:t>
            </a:fld>
            <a:endParaRPr lang="en-CA"/>
          </a:p>
        </p:txBody>
      </p:sp>
    </p:spTree>
    <p:extLst>
      <p:ext uri="{BB962C8B-B14F-4D97-AF65-F5344CB8AC3E}">
        <p14:creationId xmlns:p14="http://schemas.microsoft.com/office/powerpoint/2010/main" val="4276052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F30E3-01BA-4926-BED5-F1DBACDFDF90}" type="slidenum">
              <a:rPr lang="en-CA" smtClean="0"/>
              <a:t>5</a:t>
            </a:fld>
            <a:endParaRPr lang="en-CA"/>
          </a:p>
        </p:txBody>
      </p:sp>
    </p:spTree>
    <p:extLst>
      <p:ext uri="{BB962C8B-B14F-4D97-AF65-F5344CB8AC3E}">
        <p14:creationId xmlns:p14="http://schemas.microsoft.com/office/powerpoint/2010/main" val="2826703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F30E3-01BA-4926-BED5-F1DBACDFDF90}" type="slidenum">
              <a:rPr lang="en-CA" smtClean="0"/>
              <a:t>6</a:t>
            </a:fld>
            <a:endParaRPr lang="en-CA"/>
          </a:p>
        </p:txBody>
      </p:sp>
    </p:spTree>
    <p:extLst>
      <p:ext uri="{BB962C8B-B14F-4D97-AF65-F5344CB8AC3E}">
        <p14:creationId xmlns:p14="http://schemas.microsoft.com/office/powerpoint/2010/main" val="837463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F30E3-01BA-4926-BED5-F1DBACDFDF90}" type="slidenum">
              <a:rPr lang="en-CA" smtClean="0"/>
              <a:t>7</a:t>
            </a:fld>
            <a:endParaRPr lang="en-CA"/>
          </a:p>
        </p:txBody>
      </p:sp>
    </p:spTree>
    <p:extLst>
      <p:ext uri="{BB962C8B-B14F-4D97-AF65-F5344CB8AC3E}">
        <p14:creationId xmlns:p14="http://schemas.microsoft.com/office/powerpoint/2010/main" val="1329434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FF30E3-01BA-4926-BED5-F1DBACDFDF90}" type="slidenum">
              <a:rPr lang="en-CA" smtClean="0"/>
              <a:t>8</a:t>
            </a:fld>
            <a:endParaRPr lang="en-CA"/>
          </a:p>
        </p:txBody>
      </p:sp>
    </p:spTree>
    <p:extLst>
      <p:ext uri="{BB962C8B-B14F-4D97-AF65-F5344CB8AC3E}">
        <p14:creationId xmlns:p14="http://schemas.microsoft.com/office/powerpoint/2010/main" val="3058711765"/>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title" preserve="1">
  <p:cSld name="Title Slide">
    <p:spTree>
      <p:nvGrpSpPr>
        <p:cNvPr id="1" name=""/>
        <p:cNvGrpSpPr/>
        <p:nvPr/>
      </p:nvGrpSpPr>
      <p:grpSpPr>
        <a:xfrm>
          <a:off x="0" y="0"/>
          <a:ext cx="0" cy="0"/>
        </a:xfrm>
      </p:grpSpPr>
      <p:sp>
        <p:nvSpPr>
          <p:cNvPr id="5" name="Line 7"/>
          <p:cNvSpPr>
            <a:spLocks noChangeShapeType="1"/>
          </p:cNvSpPr>
          <p:nvPr userDrawn="1"/>
        </p:nvSpPr>
        <p:spPr bwMode="auto">
          <a:xfrm>
            <a:off x="1524000" y="3352800"/>
            <a:ext cx="6096000" cy="0"/>
          </a:xfrm>
          <a:prstGeom prst="line">
            <a:avLst/>
          </a:prstGeom>
          <a:noFill/>
          <a:ln w="25400">
            <a:solidFill>
              <a:srgbClr val="333333"/>
            </a:solidFill>
            <a:round/>
          </a:ln>
          <a:effectLst/>
        </p:spPr>
        <p:txBody>
          <a:bodyPr wrap="none" tIns="90000" bIns="90000" anchor="ctr"/>
          <a:lstStyle/>
          <a:p>
            <a:pPr algn="ctr" fontAlgn="auto">
              <a:spcBef>
                <a:spcPct val="50000"/>
              </a:spcBef>
              <a:spcAft>
                <a:spcPct val="0"/>
              </a:spcAft>
              <a:defRPr/>
            </a:pPr>
            <a:endParaRPr lang="en-CA">
              <a:latin typeface="+mn-lt"/>
            </a:endParaRPr>
          </a:p>
        </p:txBody>
      </p:sp>
      <p:pic>
        <p:nvPicPr>
          <p:cNvPr id="6" name="Picture 1"/>
          <p:cNvPicPr>
            <a:picLocks noChangeAspect="1" noChangeArrowheads="1"/>
          </p:cNvPicPr>
          <p:nvPr userDrawn="1"/>
        </p:nvPicPr>
        <p:blipFill>
          <a:blip r:embed="rId1">
            <a:extLst>
              <a:ext uri="{28A0092B-C50C-407E-A947-70E740481C1C}">
                <a14:useLocalDpi xmlns:a14="http://schemas.microsoft.com/office/drawing/2010/main" val="0"/>
              </a:ext>
            </a:extLst>
          </a:blip>
          <a:stretch>
            <a:fillRect/>
          </a:stretch>
        </p:blipFill>
        <p:spPr bwMode="auto">
          <a:xfrm>
            <a:off x="3402013" y="5556294"/>
            <a:ext cx="2339975" cy="365036"/>
          </a:xfrm>
          <a:prstGeom prst="rect">
            <a:avLst/>
          </a:prstGeom>
          <a:noFill/>
          <a:ln w="9525">
            <a:noFill/>
            <a:miter lim="800000"/>
          </a:ln>
        </p:spPr>
      </p:pic>
      <p:pic>
        <p:nvPicPr>
          <p:cNvPr id="8" name="Picture 4" descr="e9b075da-5df9-435e-9451-b8fd46731fd8@goodmans"/>
          <p:cNvPicPr>
            <a:picLocks noChangeAspect="1" noChangeArrowheads="1"/>
          </p:cNvPicPr>
          <p:nvPr userDrawn="1"/>
        </p:nvPicPr>
        <p:blipFill>
          <a:blip r:embed="rId2"/>
          <a:stretch>
            <a:fillRect/>
          </a:stretch>
        </p:blipFill>
        <p:spPr bwMode="auto">
          <a:xfrm>
            <a:off x="9220200" y="1371600"/>
            <a:ext cx="2343150" cy="361950"/>
          </a:xfrm>
          <a:prstGeom prst="rect">
            <a:avLst/>
          </a:prstGeom>
          <a:noFill/>
          <a:ln w="9525">
            <a:noFill/>
            <a:miter lim="800000"/>
          </a:ln>
        </p:spPr>
      </p:pic>
      <p:sp>
        <p:nvSpPr>
          <p:cNvPr id="2" name="Title 1"/>
          <p:cNvSpPr>
            <a:spLocks noGrp="1"/>
          </p:cNvSpPr>
          <p:nvPr>
            <p:ph type="ctrTitle"/>
          </p:nvPr>
        </p:nvSpPr>
        <p:spPr>
          <a:xfrm>
            <a:off x="685800" y="1752600"/>
            <a:ext cx="7772400" cy="1470025"/>
          </a:xfrm>
        </p:spPr>
        <p:txBody>
          <a:bodyPr>
            <a:normAutofit/>
          </a:bodyPr>
          <a:lstStyle>
            <a:lvl1pPr algn="ctr">
              <a:defRPr sz="2800"/>
            </a:lvl1pPr>
          </a:lstStyle>
          <a:p>
            <a:r>
              <a:rPr lang="en-US" smtClean="0"/>
              <a:t>Click to edit Master title style</a:t>
            </a:r>
            <a:endParaRPr lang="en-CA"/>
          </a:p>
        </p:txBody>
      </p:sp>
      <p:sp>
        <p:nvSpPr>
          <p:cNvPr id="3" name="Subtitle 2"/>
          <p:cNvSpPr>
            <a:spLocks noGrp="1"/>
          </p:cNvSpPr>
          <p:nvPr>
            <p:ph type="subTitle" idx="1"/>
          </p:nvPr>
        </p:nvSpPr>
        <p:spPr>
          <a:xfrm>
            <a:off x="1371600" y="3505200"/>
            <a:ext cx="6400800" cy="1752600"/>
          </a:xfrm>
        </p:spPr>
        <p:txBody>
          <a:bodyPr>
            <a:normAutofit/>
          </a:bodyPr>
          <a:lstStyle>
            <a:lvl1pPr marL="0" indent="0" algn="ctr">
              <a:buNone/>
              <a:defRPr sz="18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a:xfrm>
            <a:off x="3505200" y="6324600"/>
            <a:ext cx="2133600" cy="365125"/>
          </a:xfrm>
        </p:spPr>
        <p:txBody>
          <a:bodyPr/>
          <a:lstStyle>
            <a:lvl1pPr algn="ctr">
              <a:defRPr/>
            </a:lvl1pPr>
          </a:lstStyle>
          <a:p>
            <a:fld id="{CF9BC914-C69D-4A07-AF05-9294CE4F93CA}" type="slidenum">
              <a:rPr lang="en-CA" smtClean="0"/>
              <a:t>‹#›</a:t>
            </a:fld>
            <a:endParaRPr lang="en-CA"/>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Title and Content with NO LOGO">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3"/>
          <p:cNvSpPr/>
          <p:nvPr userDrawn="1"/>
        </p:nvSpPr>
        <p:spPr>
          <a:xfrm>
            <a:off x="381000" y="6324600"/>
            <a:ext cx="18288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Slide Number Placeholder 4"/>
          <p:cNvSpPr>
            <a:spLocks noGrp="1"/>
          </p:cNvSpPr>
          <p:nvPr>
            <p:ph type="sldNum" sz="quarter" idx="10"/>
          </p:nvPr>
        </p:nvSpPr>
        <p:spPr/>
        <p:txBody>
          <a:bodyPr/>
          <a:lstStyle/>
          <a:p>
            <a:fld id="{CF9BC914-C69D-4A07-AF05-9294CE4F93CA}" type="slidenum">
              <a:rPr lang="en-CA" smtClean="0"/>
              <a:t>‹#›</a:t>
            </a:fld>
            <a:endParaRPr lang="en-CA"/>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990600"/>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1630362"/>
            <a:ext cx="4040188" cy="4541838"/>
          </a:xfrm>
        </p:spPr>
        <p:txBody>
          <a:bodyPr/>
          <a:lstStyle>
            <a:lvl1pPr>
              <a:spcBef>
                <a:spcPts val="300"/>
              </a:spcBef>
              <a:defRPr sz="1800">
                <a:latin typeface="Arial" pitchFamily="34" charset="0"/>
                <a:cs typeface="Arial" pitchFamily="34" charset="0"/>
              </a:defRPr>
            </a:lvl1pPr>
            <a:lvl2pPr>
              <a:spcBef>
                <a:spcPts val="200"/>
              </a:spcBef>
              <a:defRPr sz="1600">
                <a:latin typeface="Arial" pitchFamily="34" charset="0"/>
                <a:cs typeface="Arial" pitchFamily="34" charset="0"/>
              </a:defRPr>
            </a:lvl2pPr>
            <a:lvl3pPr>
              <a:spcBef>
                <a:spcPts val="200"/>
              </a:spcBef>
              <a:defRPr sz="1600">
                <a:latin typeface="Arial" pitchFamily="34" charset="0"/>
                <a:cs typeface="Arial" pitchFamily="34" charset="0"/>
              </a:defRPr>
            </a:lvl3pPr>
            <a:lvl4pPr>
              <a:spcBef>
                <a:spcPts val="100"/>
              </a:spcBef>
              <a:defRPr sz="1400">
                <a:latin typeface="Arial" pitchFamily="34" charset="0"/>
                <a:cs typeface="Arial" pitchFamily="34" charset="0"/>
              </a:defRPr>
            </a:lvl4pPr>
            <a:lvl5pPr>
              <a:spcBef>
                <a:spcPts val="100"/>
              </a:spcBef>
              <a:defRPr sz="14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990600"/>
            <a:ext cx="4041775" cy="639762"/>
          </a:xfrm>
        </p:spPr>
        <p:txBody>
          <a:bodyPr anchor="b"/>
          <a:lstStyle>
            <a:lvl1pPr marL="0" indent="0">
              <a:buNone/>
              <a:defRPr sz="20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1630362"/>
            <a:ext cx="4041775" cy="4541838"/>
          </a:xfrm>
        </p:spPr>
        <p:txBody>
          <a:bodyPr/>
          <a:lstStyle>
            <a:lvl1pPr>
              <a:spcBef>
                <a:spcPts val="300"/>
              </a:spcBef>
              <a:defRPr sz="1800">
                <a:latin typeface="Arial" pitchFamily="34" charset="0"/>
                <a:cs typeface="Arial" pitchFamily="34" charset="0"/>
              </a:defRPr>
            </a:lvl1pPr>
            <a:lvl2pPr>
              <a:spcBef>
                <a:spcPts val="200"/>
              </a:spcBef>
              <a:defRPr sz="1600">
                <a:latin typeface="Arial" pitchFamily="34" charset="0"/>
                <a:cs typeface="Arial" pitchFamily="34" charset="0"/>
              </a:defRPr>
            </a:lvl2pPr>
            <a:lvl3pPr>
              <a:spcBef>
                <a:spcPts val="200"/>
              </a:spcBef>
              <a:defRPr sz="1600">
                <a:latin typeface="Arial" pitchFamily="34" charset="0"/>
                <a:cs typeface="Arial" pitchFamily="34" charset="0"/>
              </a:defRPr>
            </a:lvl3pPr>
            <a:lvl4pPr>
              <a:spcBef>
                <a:spcPts val="100"/>
              </a:spcBef>
              <a:defRPr sz="1400">
                <a:latin typeface="Arial" pitchFamily="34" charset="0"/>
                <a:cs typeface="Arial" pitchFamily="34" charset="0"/>
              </a:defRPr>
            </a:lvl4pPr>
            <a:lvl5pPr>
              <a:spcBef>
                <a:spcPts val="100"/>
              </a:spcBef>
              <a:defRPr sz="14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p>
            <a:fld id="{CF9BC914-C69D-4A07-AF05-9294CE4F93CA}" type="slidenum">
              <a:rPr lang="en-CA" smtClean="0"/>
              <a:t>‹#›</a:t>
            </a:fld>
            <a:endParaRPr lang="en-CA"/>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p>
            <a:fld id="{CF9BC914-C69D-4A07-AF05-9294CE4F93CA}" type="slidenum">
              <a:rPr lang="en-CA" smtClean="0"/>
              <a:t>‹#›</a:t>
            </a:fld>
            <a:endParaRPr lang="en-CA"/>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Title Only - NO LOGO">
    <p:spTree>
      <p:nvGrpSpPr>
        <p:cNvPr id="1" name=""/>
        <p:cNvGrpSpPr/>
        <p:nvPr/>
      </p:nvGrpSpPr>
      <p:grpSpPr>
        <a:xfrm>
          <a:off x="0" y="0"/>
          <a:ext cx="0" cy="0"/>
        </a:xfrm>
      </p:grpSpPr>
      <p:sp>
        <p:nvSpPr>
          <p:cNvPr id="3" name="TextBox 2"/>
          <p:cNvSpPr txBox="1"/>
          <p:nvPr userDrawn="1"/>
        </p:nvSpPr>
        <p:spPr>
          <a:xfrm>
            <a:off x="381000" y="6391275"/>
            <a:ext cx="2057400" cy="381000"/>
          </a:xfrm>
          <a:prstGeom prst="rect">
            <a:avLst/>
          </a:prstGeom>
          <a:solidFill>
            <a:schemeClr val="bg1"/>
          </a:solidFill>
          <a:ln>
            <a:solidFill>
              <a:schemeClr val="bg1"/>
            </a:solidFill>
          </a:ln>
        </p:spPr>
        <p:txBody>
          <a:bodyPr>
            <a:spAutoFit/>
          </a:bodyPr>
          <a:lstStyle/>
          <a:p>
            <a:pPr fontAlgn="auto">
              <a:spcBef>
                <a:spcPct val="0"/>
              </a:spcBef>
              <a:spcAft>
                <a:spcPct val="0"/>
              </a:spcAft>
              <a:defRPr/>
            </a:pPr>
            <a:endParaRPr lang="en-CA">
              <a:latin typeface="+mn-lt"/>
            </a:endParaRPr>
          </a:p>
        </p:txBody>
      </p:sp>
      <p:sp>
        <p:nvSpPr>
          <p:cNvPr id="2" name="Title 1"/>
          <p:cNvSpPr>
            <a:spLocks noGrp="1"/>
          </p:cNvSpPr>
          <p:nvPr>
            <p:ph type="title"/>
          </p:nvPr>
        </p:nvSpPr>
        <p:spPr/>
        <p:txBody>
          <a:bodyPr/>
          <a:lstStyle/>
          <a:p>
            <a:r>
              <a:rPr lang="en-US" smtClean="0"/>
              <a:t>Click to edit Master title style</a:t>
            </a:r>
            <a:endParaRPr lang="en-CA"/>
          </a:p>
        </p:txBody>
      </p:sp>
      <p:sp>
        <p:nvSpPr>
          <p:cNvPr id="4" name="Slide Number Placeholder 3"/>
          <p:cNvSpPr>
            <a:spLocks noGrp="1"/>
          </p:cNvSpPr>
          <p:nvPr>
            <p:ph type="sldNum" sz="quarter" idx="10"/>
          </p:nvPr>
        </p:nvSpPr>
        <p:spPr/>
        <p:txBody>
          <a:bodyPr/>
          <a:lstStyle/>
          <a:p>
            <a:fld id="{CF9BC914-C69D-4A07-AF05-9294CE4F93CA}" type="slidenum">
              <a:rPr lang="en-CA" smtClean="0"/>
              <a:t>‹#›</a:t>
            </a:fld>
            <a:endParaRPr lang="en-CA"/>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Paragraph Only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lvl1pPr marL="0" indent="0">
              <a:spcBef>
                <a:spcPts val="100"/>
              </a:spcBef>
              <a:buFontTx/>
              <a:buNone/>
              <a:defRPr b="0"/>
            </a:lvl1pPr>
            <a:lvl2pPr marL="0" indent="0">
              <a:spcBef>
                <a:spcPts val="100"/>
              </a:spcBef>
              <a:buFontTx/>
              <a:buNone/>
              <a:defRPr/>
            </a:lvl2pPr>
            <a:lvl3pPr marL="0" indent="0">
              <a:spcBef>
                <a:spcPts val="100"/>
              </a:spcBef>
              <a:buFontTx/>
              <a:buNone/>
              <a:defRPr/>
            </a:lvl3pPr>
            <a:lvl4pPr marL="0" indent="0">
              <a:spcBef>
                <a:spcPts val="100"/>
              </a:spcBef>
              <a:buFontTx/>
              <a:buNone/>
              <a:defRPr/>
            </a:lvl4pPr>
            <a:lvl5pPr marL="0" indent="0">
              <a:spcBef>
                <a:spcPts val="100"/>
              </a:spcBef>
              <a:buFontTx/>
              <a:buNone/>
              <a:defRPr/>
            </a:lvl5pPr>
          </a:lstStyle>
          <a:p>
            <a:pPr lvl="0"/>
            <a:r>
              <a:rPr lang="en-US" smtClean="0"/>
              <a:t>Edit Master text styles</a:t>
            </a:r>
          </a:p>
        </p:txBody>
      </p:sp>
      <p:sp>
        <p:nvSpPr>
          <p:cNvPr id="4" name="Slide Number Placeholder 3"/>
          <p:cNvSpPr>
            <a:spLocks noGrp="1"/>
          </p:cNvSpPr>
          <p:nvPr>
            <p:ph type="sldNum" sz="quarter" idx="10"/>
          </p:nvPr>
        </p:nvSpPr>
        <p:spPr/>
        <p:txBody>
          <a:bodyPr/>
          <a:lstStyle/>
          <a:p>
            <a:fld id="{CF9BC914-C69D-4A07-AF05-9294CE4F93CA}" type="slidenum">
              <a:rPr lang="en-CA" smtClean="0"/>
              <a:t>‹#›</a:t>
            </a:fld>
            <a:endParaRPr lang="en-CA"/>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Section Header Layout">
    <p:spTree>
      <p:nvGrpSpPr>
        <p:cNvPr id="1" name=""/>
        <p:cNvGrpSpPr/>
        <p:nvPr/>
      </p:nvGrpSpPr>
      <p:grpSpPr>
        <a:xfrm>
          <a:off x="0" y="0"/>
          <a:ext cx="0" cy="0"/>
        </a:xfrm>
      </p:grpSpPr>
      <p:sp>
        <p:nvSpPr>
          <p:cNvPr id="2" name="Title 1"/>
          <p:cNvSpPr>
            <a:spLocks noGrp="1"/>
          </p:cNvSpPr>
          <p:nvPr>
            <p:ph type="ctrTitle"/>
          </p:nvPr>
        </p:nvSpPr>
        <p:spPr>
          <a:xfrm>
            <a:off x="685800" y="1600200"/>
            <a:ext cx="7772400" cy="1470025"/>
          </a:xfrm>
        </p:spPr>
        <p:txBody>
          <a:bodyPr>
            <a:normAutofit/>
          </a:bodyPr>
          <a:lstStyle>
            <a:lvl1pPr algn="ctr">
              <a:defRPr sz="3600"/>
            </a:lvl1pPr>
          </a:lstStyle>
          <a:p>
            <a:r>
              <a:rPr lang="en-US" smtClean="0"/>
              <a:t>Click to edit Master title style</a:t>
            </a:r>
            <a:endParaRPr lang="en-CA"/>
          </a:p>
        </p:txBody>
      </p:sp>
      <p:sp>
        <p:nvSpPr>
          <p:cNvPr id="3" name="Subtitle 2"/>
          <p:cNvSpPr>
            <a:spLocks noGrp="1"/>
          </p:cNvSpPr>
          <p:nvPr>
            <p:ph type="subTitle" idx="1"/>
          </p:nvPr>
        </p:nvSpPr>
        <p:spPr>
          <a:xfrm>
            <a:off x="1371600" y="3505200"/>
            <a:ext cx="6400800" cy="1752600"/>
          </a:xfrm>
        </p:spPr>
        <p:txBody>
          <a:bodyPr>
            <a:normAutofit/>
          </a:bodyPr>
          <a:lstStyle>
            <a:lvl1pPr marL="0" indent="0" algn="ctr">
              <a:buNone/>
              <a:defRPr sz="18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image" Target="../media/image3.png"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1">
        <a:schemeClr val="bg1"/>
      </p:bgRef>
    </p:bg>
    <p:spTree>
      <p:nvGrpSpPr>
        <p:cNvPr id="1" name=""/>
        <p:cNvGrpSpPr/>
        <p:nvPr/>
      </p:nvGrpSpPr>
      <p:grpSpPr>
        <a:xfrm>
          <a:off x="0" y="0"/>
          <a:ext cx="0" cy="0"/>
        </a:xfrm>
      </p:grpSpPr>
      <p:sp>
        <p:nvSpPr>
          <p:cNvPr id="1026" name="Title Placeholder 1"/>
          <p:cNvSpPr>
            <a:spLocks noGrp="1"/>
          </p:cNvSpPr>
          <p:nvPr>
            <p:ph type="title"/>
          </p:nvPr>
        </p:nvSpPr>
        <p:spPr bwMode="auto">
          <a:xfrm>
            <a:off x="457200" y="274638"/>
            <a:ext cx="8229600" cy="715962"/>
          </a:xfrm>
          <a:prstGeom prst="rect">
            <a:avLst/>
          </a:prstGeom>
          <a:noFill/>
          <a:ln w="9525">
            <a:noFill/>
            <a:miter lim="800000"/>
          </a:ln>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CA" smtClean="0"/>
          </a:p>
        </p:txBody>
      </p:sp>
      <p:sp>
        <p:nvSpPr>
          <p:cNvPr id="1027" name="Text Placeholder 2"/>
          <p:cNvSpPr>
            <a:spLocks noGrp="1"/>
          </p:cNvSpPr>
          <p:nvPr>
            <p:ph type="body" idx="1"/>
          </p:nvPr>
        </p:nvSpPr>
        <p:spPr bwMode="auto">
          <a:xfrm>
            <a:off x="457200" y="1066800"/>
            <a:ext cx="8229600" cy="5059363"/>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
        <p:nvSpPr>
          <p:cNvPr id="7" name="Line 8"/>
          <p:cNvSpPr>
            <a:spLocks noChangeShapeType="1"/>
          </p:cNvSpPr>
          <p:nvPr/>
        </p:nvSpPr>
        <p:spPr bwMode="auto">
          <a:xfrm>
            <a:off x="0" y="990600"/>
            <a:ext cx="9144000" cy="0"/>
          </a:xfrm>
          <a:prstGeom prst="line">
            <a:avLst/>
          </a:prstGeom>
          <a:noFill/>
          <a:ln w="19050">
            <a:solidFill>
              <a:schemeClr val="tx1"/>
            </a:solidFill>
            <a:round/>
          </a:ln>
          <a:effectLst/>
        </p:spPr>
        <p:txBody>
          <a:bodyPr wrap="none"/>
          <a:lstStyle/>
          <a:p>
            <a:pPr algn="ctr" fontAlgn="auto">
              <a:spcBef>
                <a:spcPct val="50000"/>
              </a:spcBef>
              <a:spcAft>
                <a:spcPct val="0"/>
              </a:spcAft>
              <a:defRPr/>
            </a:pPr>
            <a:endParaRPr lang="en-CA">
              <a:latin typeface="+mn-lt"/>
            </a:endParaRPr>
          </a:p>
        </p:txBody>
      </p:sp>
      <p:sp>
        <p:nvSpPr>
          <p:cNvPr id="8" name="Line 4"/>
          <p:cNvSpPr>
            <a:spLocks noChangeShapeType="1"/>
          </p:cNvSpPr>
          <p:nvPr/>
        </p:nvSpPr>
        <p:spPr bwMode="auto">
          <a:xfrm>
            <a:off x="0" y="6248400"/>
            <a:ext cx="9144000" cy="0"/>
          </a:xfrm>
          <a:prstGeom prst="line">
            <a:avLst/>
          </a:prstGeom>
          <a:noFill/>
          <a:ln w="19050">
            <a:solidFill>
              <a:schemeClr val="tx1"/>
            </a:solidFill>
            <a:round/>
          </a:ln>
          <a:effectLst/>
        </p:spPr>
        <p:txBody>
          <a:bodyPr wrap="none"/>
          <a:lstStyle/>
          <a:p>
            <a:pPr algn="ctr" fontAlgn="auto">
              <a:spcBef>
                <a:spcPct val="50000"/>
              </a:spcBef>
              <a:spcAft>
                <a:spcPct val="0"/>
              </a:spcAft>
              <a:defRPr/>
            </a:pPr>
            <a:endParaRPr lang="en-CA">
              <a:latin typeface="+mn-lt"/>
            </a:endParaRPr>
          </a:p>
        </p:txBody>
      </p:sp>
      <p:pic>
        <p:nvPicPr>
          <p:cNvPr id="1030" name="Picture 1"/>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439147" y="6410325"/>
            <a:ext cx="1729968" cy="269875"/>
          </a:xfrm>
          <a:prstGeom prst="rect">
            <a:avLst/>
          </a:prstGeom>
          <a:noFill/>
          <a:ln w="9525">
            <a:noFill/>
            <a:miter lim="800000"/>
          </a:ln>
        </p:spPr>
      </p:pic>
      <p:sp>
        <p:nvSpPr>
          <p:cNvPr id="9" name="Slide Number Placeholder 8"/>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9BC914-C69D-4A07-AF05-9294CE4F93CA}"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68" r:id="rId1"/>
    <p:sldLayoutId id="2147483664" r:id="rId2"/>
    <p:sldLayoutId id="2147483671" r:id="rId3"/>
    <p:sldLayoutId id="2147483665" r:id="rId4"/>
    <p:sldLayoutId id="2147483666" r:id="rId5"/>
    <p:sldLayoutId id="2147483669" r:id="rId6"/>
    <p:sldLayoutId id="2147483672" r:id="rId7"/>
    <p:sldLayoutId id="2147483667" r:id="rId8"/>
  </p:sldLayoutIdLst>
  <p:transition/>
  <p:timing/>
  <p:hf hdr="0" ftr="0" dt="0"/>
  <p:txStyles>
    <p:titleStyle>
      <a:lvl1pPr algn="l" rtl="0" eaLnBrk="1" fontAlgn="base" hangingPunct="1">
        <a:spcBef>
          <a:spcPct val="0"/>
        </a:spcBef>
        <a:spcAft>
          <a:spcPct val="0"/>
        </a:spcAft>
        <a:defRPr sz="2800" kern="1200">
          <a:solidFill>
            <a:schemeClr val="tx1"/>
          </a:solidFill>
          <a:latin typeface="Arial Black" pitchFamily="34" charset="0"/>
          <a:ea typeface="+mj-ea"/>
          <a:cs typeface="+mj-cs"/>
        </a:defRPr>
      </a:lvl1pPr>
      <a:lvl2pPr algn="l" rtl="0" eaLnBrk="1" fontAlgn="base" hangingPunct="1">
        <a:spcBef>
          <a:spcPct val="0"/>
        </a:spcBef>
        <a:spcAft>
          <a:spcPct val="0"/>
        </a:spcAft>
        <a:defRPr sz="2800">
          <a:solidFill>
            <a:schemeClr val="tx1"/>
          </a:solidFill>
          <a:latin typeface="Arial Black" pitchFamily="34" charset="0"/>
        </a:defRPr>
      </a:lvl2pPr>
      <a:lvl3pPr algn="l" rtl="0" eaLnBrk="1" fontAlgn="base" hangingPunct="1">
        <a:spcBef>
          <a:spcPct val="0"/>
        </a:spcBef>
        <a:spcAft>
          <a:spcPct val="0"/>
        </a:spcAft>
        <a:defRPr sz="2800">
          <a:solidFill>
            <a:schemeClr val="tx1"/>
          </a:solidFill>
          <a:latin typeface="Arial Black" pitchFamily="34" charset="0"/>
        </a:defRPr>
      </a:lvl3pPr>
      <a:lvl4pPr algn="l" rtl="0" eaLnBrk="1" fontAlgn="base" hangingPunct="1">
        <a:spcBef>
          <a:spcPct val="0"/>
        </a:spcBef>
        <a:spcAft>
          <a:spcPct val="0"/>
        </a:spcAft>
        <a:defRPr sz="2800">
          <a:solidFill>
            <a:schemeClr val="tx1"/>
          </a:solidFill>
          <a:latin typeface="Arial Black" pitchFamily="34" charset="0"/>
        </a:defRPr>
      </a:lvl4pPr>
      <a:lvl5pPr algn="l" rtl="0" eaLnBrk="1" fontAlgn="base" hangingPunct="1">
        <a:spcBef>
          <a:spcPct val="0"/>
        </a:spcBef>
        <a:spcAft>
          <a:spcPct val="0"/>
        </a:spcAft>
        <a:defRPr sz="2800">
          <a:solidFill>
            <a:schemeClr val="tx1"/>
          </a:solidFill>
          <a:latin typeface="Arial Black" pitchFamily="34" charset="0"/>
        </a:defRPr>
      </a:lvl5pPr>
      <a:lvl6pPr marL="457200" algn="l" rtl="0" eaLnBrk="1" fontAlgn="base" hangingPunct="1">
        <a:spcBef>
          <a:spcPct val="0"/>
        </a:spcBef>
        <a:spcAft>
          <a:spcPct val="0"/>
        </a:spcAft>
        <a:defRPr sz="2800">
          <a:solidFill>
            <a:schemeClr val="tx1"/>
          </a:solidFill>
          <a:latin typeface="Arial Black" pitchFamily="34" charset="0"/>
        </a:defRPr>
      </a:lvl6pPr>
      <a:lvl7pPr marL="914400" algn="l" rtl="0" eaLnBrk="1" fontAlgn="base" hangingPunct="1">
        <a:spcBef>
          <a:spcPct val="0"/>
        </a:spcBef>
        <a:spcAft>
          <a:spcPct val="0"/>
        </a:spcAft>
        <a:defRPr sz="2800">
          <a:solidFill>
            <a:schemeClr val="tx1"/>
          </a:solidFill>
          <a:latin typeface="Arial Black" pitchFamily="34" charset="0"/>
        </a:defRPr>
      </a:lvl7pPr>
      <a:lvl8pPr marL="1371600" algn="l" rtl="0" eaLnBrk="1" fontAlgn="base" hangingPunct="1">
        <a:spcBef>
          <a:spcPct val="0"/>
        </a:spcBef>
        <a:spcAft>
          <a:spcPct val="0"/>
        </a:spcAft>
        <a:defRPr sz="2800">
          <a:solidFill>
            <a:schemeClr val="tx1"/>
          </a:solidFill>
          <a:latin typeface="Arial Black" pitchFamily="34" charset="0"/>
        </a:defRPr>
      </a:lvl8pPr>
      <a:lvl9pPr marL="1828800" algn="l" rtl="0" eaLnBrk="1" fontAlgn="base" hangingPunct="1">
        <a:spcBef>
          <a:spcPct val="0"/>
        </a:spcBef>
        <a:spcAft>
          <a:spcPct val="0"/>
        </a:spcAft>
        <a:defRPr sz="2800">
          <a:solidFill>
            <a:schemeClr val="tx1"/>
          </a:solidFill>
          <a:latin typeface="Arial Black" pitchFamily="34" charset="0"/>
        </a:defRPr>
      </a:lvl9pPr>
    </p:titleStyle>
    <p:bodyStyle>
      <a:lvl1pPr marL="228600" indent="-228600" algn="l" rtl="0" eaLnBrk="1" fontAlgn="base" hangingPunct="1">
        <a:spcBef>
          <a:spcPts val="400"/>
        </a:spcBef>
        <a:spcAft>
          <a:spcPct val="0"/>
        </a:spcAft>
        <a:buFont typeface="Arial Black" pitchFamily="34" charset="0"/>
        <a:buChar char="•"/>
        <a:defRPr sz="2000" b="1" kern="1200">
          <a:solidFill>
            <a:schemeClr val="tx1"/>
          </a:solidFill>
          <a:latin typeface="Arial" pitchFamily="34" charset="0"/>
          <a:ea typeface="+mn-ea"/>
          <a:cs typeface="Arial" pitchFamily="34" charset="0"/>
        </a:defRPr>
      </a:lvl1pPr>
      <a:lvl2pPr marL="457200" indent="-228600" algn="l" rtl="0" eaLnBrk="1" fontAlgn="base" hangingPunct="1">
        <a:spcBef>
          <a:spcPts val="300"/>
        </a:spcBef>
        <a:spcAft>
          <a:spcPct val="0"/>
        </a:spcAft>
        <a:buClr>
          <a:srgbClr val="FF0000"/>
        </a:buClr>
        <a:buFont typeface="Wingdings 2" pitchFamily="18" charset="2"/>
        <a:buChar char=""/>
        <a:defRPr kern="1200">
          <a:solidFill>
            <a:schemeClr val="tx1"/>
          </a:solidFill>
          <a:latin typeface="Arial" pitchFamily="34" charset="0"/>
          <a:ea typeface="+mn-ea"/>
          <a:cs typeface="Arial" pitchFamily="34" charset="0"/>
        </a:defRPr>
      </a:lvl2pPr>
      <a:lvl3pPr marL="685800" indent="-228600" algn="l" rtl="0" eaLnBrk="1" fontAlgn="base" hangingPunct="1">
        <a:spcBef>
          <a:spcPts val="300"/>
        </a:spcBef>
        <a:spcAft>
          <a:spcPct val="0"/>
        </a:spcAft>
        <a:buFont typeface="Wingdings 3" pitchFamily="18" charset="2"/>
        <a:buChar char=""/>
        <a:defRPr sz="1600" kern="1200">
          <a:solidFill>
            <a:schemeClr val="tx1"/>
          </a:solidFill>
          <a:latin typeface="Arial" pitchFamily="34" charset="0"/>
          <a:ea typeface="+mn-ea"/>
          <a:cs typeface="Arial" pitchFamily="34" charset="0"/>
        </a:defRPr>
      </a:lvl3pPr>
      <a:lvl4pPr marL="914400" indent="-228600" algn="l" rtl="0" eaLnBrk="1" fontAlgn="base" hangingPunct="1">
        <a:spcBef>
          <a:spcPts val="200"/>
        </a:spcBef>
        <a:spcAft>
          <a:spcPct val="0"/>
        </a:spcAft>
        <a:buClr>
          <a:srgbClr val="FF0000"/>
        </a:buClr>
        <a:buFont typeface="Arial" pitchFamily="34" charset="0"/>
        <a:buChar char="−"/>
        <a:defRPr sz="1400" kern="1200">
          <a:solidFill>
            <a:schemeClr val="tx1"/>
          </a:solidFill>
          <a:latin typeface="Arial" pitchFamily="34" charset="0"/>
          <a:ea typeface="+mn-ea"/>
          <a:cs typeface="Arial" pitchFamily="34" charset="0"/>
        </a:defRPr>
      </a:lvl4pPr>
      <a:lvl5pPr marL="1143000" indent="-228600" algn="l" rtl="0" eaLnBrk="1" fontAlgn="base" hangingPunct="1">
        <a:spcBef>
          <a:spcPts val="200"/>
        </a:spcBef>
        <a:spcAft>
          <a:spcPct val="0"/>
        </a:spcAft>
        <a:buFont typeface="Arial"/>
        <a:buChar char="●"/>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4.pn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image" Target="../media/image5.pn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 Id="rId3" Type="http://schemas.openxmlformats.org/officeDocument/2006/relationships/image" Target="../media/image5.pn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 Id="rId3" Type="http://schemas.openxmlformats.org/officeDocument/2006/relationships/image" Target="../media/image5.pn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 Id="rId3" Type="http://schemas.openxmlformats.org/officeDocument/2006/relationships/image" Target="../media/image5.pn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 Id="rId3" Type="http://schemas.openxmlformats.org/officeDocument/2006/relationships/image" Target="../media/image5.pn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 Id="rId3" Type="http://schemas.openxmlformats.org/officeDocument/2006/relationships/image" Target="../media/image5.pn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6.xml" /><Relationship Id="rId3" Type="http://schemas.openxmlformats.org/officeDocument/2006/relationships/image" Target="../media/image5.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 Id="rId3" Type="http://schemas.openxmlformats.org/officeDocument/2006/relationships/image" Target="../media/image5.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 Id="rId3" Type="http://schemas.openxmlformats.org/officeDocument/2006/relationships/image" Target="../media/image5.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 Id="rId3" Type="http://schemas.openxmlformats.org/officeDocument/2006/relationships/image" Target="../media/image5.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 Id="rId3" Type="http://schemas.openxmlformats.org/officeDocument/2006/relationships/image" Target="../media/image5.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 Id="rId3" Type="http://schemas.openxmlformats.org/officeDocument/2006/relationships/image" Target="../media/image5.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 Id="rId3" Type="http://schemas.openxmlformats.org/officeDocument/2006/relationships/image" Target="../media/image5.pn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 Id="rId3" Type="http://schemas.openxmlformats.org/officeDocument/2006/relationships/image" Target="../media/image5.pn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 Id="rId3" Type="http://schemas.openxmlformats.org/officeDocument/2006/relationships/image" Target="../media/image5.png"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5122" name="Title 1"/>
          <p:cNvSpPr>
            <a:spLocks noGrp="1"/>
          </p:cNvSpPr>
          <p:nvPr>
            <p:ph type="ctrTitle"/>
          </p:nvPr>
        </p:nvSpPr>
        <p:spPr/>
        <p:txBody>
          <a:bodyPr/>
          <a:lstStyle/>
          <a:p>
            <a:r>
              <a:rPr lang="en-US" spc="-4"/>
              <a:t>Overview </a:t>
            </a:r>
            <a:r>
              <a:rPr lang="en-US" spc="-4" smtClean="0"/>
              <a:t>and Update on Canadian Sales Processes</a:t>
            </a:r>
            <a:endParaRPr lang="en-CA" smtClean="0"/>
          </a:p>
        </p:txBody>
      </p:sp>
      <p:sp>
        <p:nvSpPr>
          <p:cNvPr id="5123" name="Subtitle 2"/>
          <p:cNvSpPr>
            <a:spLocks noGrp="1"/>
          </p:cNvSpPr>
          <p:nvPr>
            <p:ph type="subTitle" idx="1"/>
          </p:nvPr>
        </p:nvSpPr>
        <p:spPr>
          <a:xfrm>
            <a:off x="1371600" y="3505200"/>
            <a:ext cx="6400800" cy="1447800"/>
          </a:xfrm>
        </p:spPr>
        <p:txBody>
          <a:bodyPr/>
          <a:lstStyle/>
          <a:p>
            <a:pPr marL="11206"/>
            <a:r>
              <a:rPr lang="en-US" b="1" spc="-4" smtClean="0">
                <a:latin typeface="Garamond"/>
                <a:cs typeface="Garamond"/>
              </a:rPr>
              <a:t>January 2024</a:t>
            </a:r>
            <a:br>
              <a:rPr lang="en-US" b="1" spc="-4" smtClean="0">
                <a:latin typeface="Garamond"/>
                <a:cs typeface="Garamond"/>
              </a:rPr>
            </a:br>
            <a:endParaRPr lang="en-US" b="1" spc="-4" smtClean="0">
              <a:latin typeface="Garamond"/>
              <a:cs typeface="Garamond"/>
            </a:endParaRPr>
          </a:p>
          <a:p>
            <a:pPr marL="11206"/>
            <a:r>
              <a:rPr lang="en-US" b="1" spc="-4">
                <a:latin typeface="Garamond"/>
                <a:cs typeface="Garamond"/>
              </a:rPr>
              <a:t>III North American Regional Conference 2024</a:t>
            </a:r>
          </a:p>
          <a:p>
            <a:pPr marL="11206"/>
            <a:endParaRPr lang="en-US" b="1" spc="-4">
              <a:latin typeface="Garamond"/>
              <a:cs typeface="Garamond"/>
            </a:endParaRPr>
          </a:p>
        </p:txBody>
      </p:sp>
      <p:pic>
        <p:nvPicPr>
          <p:cNvPr id="5" name="Picture 4" descr="Home | Davies"/>
          <p:cNvPicPr/>
          <p:nvPr/>
        </p:nvPicPr>
        <p:blipFill>
          <a:blip r:embed="rId3">
            <a:extLst>
              <a:ext uri="{28A0092B-C50C-407E-A947-70E740481C1C}">
                <a14:useLocalDpi xmlns:a14="http://schemas.microsoft.com/office/drawing/2010/main" val="0"/>
              </a:ext>
            </a:extLst>
          </a:blip>
          <a:stretch>
            <a:fillRect/>
          </a:stretch>
        </p:blipFill>
        <p:spPr bwMode="auto">
          <a:xfrm>
            <a:off x="3352800" y="0"/>
            <a:ext cx="2209800" cy="1040130"/>
          </a:xfrm>
          <a:prstGeom prst="rect">
            <a:avLst/>
          </a:prstGeom>
          <a:noFill/>
          <a:ln>
            <a:noFill/>
          </a:ln>
        </p:spPr>
      </p:pic>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object 2"/>
          <p:cNvSpPr txBox="1">
            <a:spLocks noGrp="1"/>
          </p:cNvSpPr>
          <p:nvPr>
            <p:ph type="title"/>
          </p:nvPr>
        </p:nvSpPr>
        <p:spPr>
          <a:xfrm>
            <a:off x="914400" y="679671"/>
            <a:ext cx="7620000" cy="298672"/>
          </a:xfrm>
          <a:prstGeom prst="rect">
            <a:avLst/>
          </a:prstGeom>
        </p:spPr>
        <p:txBody>
          <a:bodyPr vert="horz" wrap="square" lIns="0" tIns="0" rIns="0" bIns="0" numCol="1" rtlCol="0" anchor="b" anchorCtr="0" compatLnSpc="1">
            <a:prstTxWarp prst="textNoShape">
              <a:avLst/>
            </a:prstTxWarp>
            <a:spAutoFit/>
          </a:bodyPr>
          <a:lstStyle/>
          <a:p>
            <a:pPr marL="11206"/>
            <a:r>
              <a:rPr lang="en-US" sz="1941" spc="-4" smtClean="0"/>
              <a:t>Part II – Canadian Sales Orders – the AVO and the RVO</a:t>
            </a:r>
            <a:endParaRPr sz="1941"/>
          </a:p>
        </p:txBody>
      </p:sp>
      <p:sp>
        <p:nvSpPr>
          <p:cNvPr id="5" name="object 2"/>
          <p:cNvSpPr txBox="1"/>
          <p:nvPr/>
        </p:nvSpPr>
        <p:spPr bwMode="auto">
          <a:xfrm>
            <a:off x="2514600" y="3048896"/>
            <a:ext cx="4648200" cy="380104"/>
          </a:xfrm>
          <a:prstGeom prst="rect">
            <a:avLst/>
          </a:prstGeom>
          <a:noFill/>
          <a:ln w="9525">
            <a:noFill/>
            <a:miter lim="800000"/>
          </a:ln>
        </p:spPr>
        <p:txBody>
          <a:bodyPr vert="horz" wrap="square" lIns="0" tIns="0" rIns="0" bIns="0" numCol="1" rtlCol="0" anchor="b" anchorCtr="0" compatLnSpc="1">
            <a:prstTxWarp prst="textNoShape">
              <a:avLst/>
            </a:prstTxWarp>
            <a:spAutoFit/>
          </a:bodyPr>
          <a:lstStyle>
            <a:lvl1pPr algn="l" rtl="0" eaLnBrk="1" fontAlgn="base" hangingPunct="1">
              <a:spcBef>
                <a:spcPct val="0"/>
              </a:spcBef>
              <a:spcAft>
                <a:spcPct val="0"/>
              </a:spcAft>
              <a:defRPr sz="2800" kern="1200">
                <a:solidFill>
                  <a:schemeClr val="tx1"/>
                </a:solidFill>
                <a:latin typeface="Arial Black" pitchFamily="34" charset="0"/>
                <a:ea typeface="+mj-ea"/>
                <a:cs typeface="+mj-cs"/>
              </a:defRPr>
            </a:lvl1pPr>
            <a:lvl2pPr algn="l" rtl="0" eaLnBrk="1" fontAlgn="base" hangingPunct="1">
              <a:spcBef>
                <a:spcPct val="0"/>
              </a:spcBef>
              <a:spcAft>
                <a:spcPct val="0"/>
              </a:spcAft>
              <a:defRPr sz="2800">
                <a:solidFill>
                  <a:schemeClr val="tx1"/>
                </a:solidFill>
                <a:latin typeface="Arial Black" pitchFamily="34" charset="0"/>
              </a:defRPr>
            </a:lvl2pPr>
            <a:lvl3pPr algn="l" rtl="0" eaLnBrk="1" fontAlgn="base" hangingPunct="1">
              <a:spcBef>
                <a:spcPct val="0"/>
              </a:spcBef>
              <a:spcAft>
                <a:spcPct val="0"/>
              </a:spcAft>
              <a:defRPr sz="2800">
                <a:solidFill>
                  <a:schemeClr val="tx1"/>
                </a:solidFill>
                <a:latin typeface="Arial Black" pitchFamily="34" charset="0"/>
              </a:defRPr>
            </a:lvl3pPr>
            <a:lvl4pPr algn="l" rtl="0" eaLnBrk="1" fontAlgn="base" hangingPunct="1">
              <a:spcBef>
                <a:spcPct val="0"/>
              </a:spcBef>
              <a:spcAft>
                <a:spcPct val="0"/>
              </a:spcAft>
              <a:defRPr sz="2800">
                <a:solidFill>
                  <a:schemeClr val="tx1"/>
                </a:solidFill>
                <a:latin typeface="Arial Black" pitchFamily="34" charset="0"/>
              </a:defRPr>
            </a:lvl4pPr>
            <a:lvl5pPr algn="l" rtl="0" eaLnBrk="1" fontAlgn="base" hangingPunct="1">
              <a:spcBef>
                <a:spcPct val="0"/>
              </a:spcBef>
              <a:spcAft>
                <a:spcPct val="0"/>
              </a:spcAft>
              <a:defRPr sz="2800">
                <a:solidFill>
                  <a:schemeClr val="tx1"/>
                </a:solidFill>
                <a:latin typeface="Arial Black" pitchFamily="34" charset="0"/>
              </a:defRPr>
            </a:lvl5pPr>
            <a:lvl6pPr marL="457200" algn="l" rtl="0" eaLnBrk="1" fontAlgn="base" hangingPunct="1">
              <a:spcBef>
                <a:spcPct val="0"/>
              </a:spcBef>
              <a:spcAft>
                <a:spcPct val="0"/>
              </a:spcAft>
              <a:defRPr sz="2800">
                <a:solidFill>
                  <a:schemeClr val="tx1"/>
                </a:solidFill>
                <a:latin typeface="Arial Black" pitchFamily="34" charset="0"/>
              </a:defRPr>
            </a:lvl6pPr>
            <a:lvl7pPr marL="914400" algn="l" rtl="0" eaLnBrk="1" fontAlgn="base" hangingPunct="1">
              <a:spcBef>
                <a:spcPct val="0"/>
              </a:spcBef>
              <a:spcAft>
                <a:spcPct val="0"/>
              </a:spcAft>
              <a:defRPr sz="2800">
                <a:solidFill>
                  <a:schemeClr val="tx1"/>
                </a:solidFill>
                <a:latin typeface="Arial Black" pitchFamily="34" charset="0"/>
              </a:defRPr>
            </a:lvl7pPr>
            <a:lvl8pPr marL="1371600" algn="l" rtl="0" eaLnBrk="1" fontAlgn="base" hangingPunct="1">
              <a:spcBef>
                <a:spcPct val="0"/>
              </a:spcBef>
              <a:spcAft>
                <a:spcPct val="0"/>
              </a:spcAft>
              <a:defRPr sz="2800">
                <a:solidFill>
                  <a:schemeClr val="tx1"/>
                </a:solidFill>
                <a:latin typeface="Arial Black" pitchFamily="34" charset="0"/>
              </a:defRPr>
            </a:lvl8pPr>
            <a:lvl9pPr marL="1828800" algn="l" rtl="0" eaLnBrk="1" fontAlgn="base" hangingPunct="1">
              <a:spcBef>
                <a:spcPct val="0"/>
              </a:spcBef>
              <a:spcAft>
                <a:spcPct val="0"/>
              </a:spcAft>
              <a:defRPr sz="2800">
                <a:solidFill>
                  <a:schemeClr val="tx1"/>
                </a:solidFill>
                <a:latin typeface="Arial Black" pitchFamily="34" charset="0"/>
              </a:defRPr>
            </a:lvl9pPr>
          </a:lstStyle>
          <a:p>
            <a:pPr marL="11206" algn="ctr"/>
            <a:r>
              <a:rPr lang="en-US" sz="2470" b="1" spc="-4" smtClean="0"/>
              <a:t>The Reverse Vesting Order</a:t>
            </a:r>
          </a:p>
        </p:txBody>
      </p:sp>
      <p:sp>
        <p:nvSpPr>
          <p:cNvPr id="3" name="Slide Number Placeholder 2"/>
          <p:cNvSpPr>
            <a:spLocks noGrp="1"/>
          </p:cNvSpPr>
          <p:nvPr>
            <p:ph type="sldNum" sz="quarter" idx="10"/>
          </p:nvPr>
        </p:nvSpPr>
        <p:spPr/>
        <p:txBody>
          <a:bodyPr/>
          <a:lstStyle/>
          <a:p>
            <a:fld id="{CF9BC914-C69D-4A07-AF05-9294CE4F93CA}" type="slidenum">
              <a:rPr lang="en-CA" smtClean="0"/>
              <a:t>9</a:t>
            </a:fld>
            <a:endParaRPr lang="en-CA"/>
          </a:p>
        </p:txBody>
      </p:sp>
      <p:pic>
        <p:nvPicPr>
          <p:cNvPr id="6" name="Picture 5" descr="Home | Davies"/>
          <p:cNvPicPr/>
          <p:nvPr/>
        </p:nvPicPr>
        <p:blipFill>
          <a:blip r:embed="rId3">
            <a:extLst>
              <a:ext uri="{28A0092B-C50C-407E-A947-70E740481C1C}">
                <a14:useLocalDpi xmlns:a14="http://schemas.microsoft.com/office/drawing/2010/main" val="0"/>
              </a:ext>
            </a:extLst>
          </a:blip>
          <a:stretch>
            <a:fillRect/>
          </a:stretch>
        </p:blipFill>
        <p:spPr bwMode="auto">
          <a:xfrm>
            <a:off x="7924800" y="6312568"/>
            <a:ext cx="1219200" cy="545432"/>
          </a:xfrm>
          <a:prstGeom prst="rect">
            <a:avLst/>
          </a:prstGeom>
          <a:noFill/>
          <a:ln>
            <a:noFill/>
          </a:ln>
        </p:spPr>
      </p:pic>
    </p:spTree>
    <p:extLst>
      <p:ext uri="{BB962C8B-B14F-4D97-AF65-F5344CB8AC3E}">
        <p14:creationId xmlns:p14="http://schemas.microsoft.com/office/powerpoint/2010/main" val="2366464019"/>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object 2"/>
          <p:cNvSpPr txBox="1">
            <a:spLocks noGrp="1"/>
          </p:cNvSpPr>
          <p:nvPr>
            <p:ph type="title"/>
          </p:nvPr>
        </p:nvSpPr>
        <p:spPr>
          <a:xfrm>
            <a:off x="914400" y="691928"/>
            <a:ext cx="5165912" cy="298672"/>
          </a:xfrm>
          <a:prstGeom prst="rect">
            <a:avLst/>
          </a:prstGeom>
        </p:spPr>
        <p:txBody>
          <a:bodyPr vert="horz" wrap="square" lIns="0" tIns="0" rIns="0" bIns="0" numCol="1" rtlCol="0" anchor="b" anchorCtr="0" compatLnSpc="1">
            <a:prstTxWarp prst="textNoShape">
              <a:avLst/>
            </a:prstTxWarp>
            <a:spAutoFit/>
          </a:bodyPr>
          <a:lstStyle/>
          <a:p>
            <a:pPr marL="11206"/>
            <a:r>
              <a:rPr lang="en-US" sz="1941" smtClean="0"/>
              <a:t>Reverse Vesting Order</a:t>
            </a:r>
            <a:endParaRPr sz="1941"/>
          </a:p>
        </p:txBody>
      </p:sp>
      <p:sp>
        <p:nvSpPr>
          <p:cNvPr id="3" name="object 3"/>
          <p:cNvSpPr txBox="1"/>
          <p:nvPr/>
        </p:nvSpPr>
        <p:spPr>
          <a:xfrm>
            <a:off x="914400" y="1218027"/>
            <a:ext cx="7696200" cy="3172407"/>
          </a:xfrm>
          <a:prstGeom prst="rect">
            <a:avLst/>
          </a:prstGeom>
        </p:spPr>
        <p:txBody>
          <a:bodyPr vert="horz" wrap="square" lIns="0" tIns="0" rIns="0" bIns="0" rtlCol="0">
            <a:spAutoFit/>
          </a:bodyPr>
          <a:lstStyle/>
          <a:p>
            <a:pPr marL="285750" marR="76200" lvl="0" indent="-285750" algn="just">
              <a:spcBef>
                <a:spcPts val="600"/>
              </a:spcBef>
              <a:spcAft>
                <a:spcPts val="400"/>
              </a:spcAft>
              <a:buSzTx/>
              <a:buFont typeface="Arial" pitchFamily="34" charset="0"/>
              <a:buChar char="•"/>
              <a:tabLst>
                <a:tab pos="305435"/>
              </a:tabLst>
            </a:pPr>
            <a:r>
              <a:rPr lang="en-US" sz="1240" smtClean="0">
                <a:latin typeface="Garamond" panose="02020404030301010803" pitchFamily="18" charset="0"/>
                <a:ea typeface="Symbol" panose="05050102010706020507" pitchFamily="18" charset="2"/>
                <a:cs typeface="Symbol" panose="05050102010706020507" pitchFamily="18" charset="2"/>
              </a:rPr>
              <a:t>In </a:t>
            </a:r>
            <a:r>
              <a:rPr lang="en-US" sz="1240">
                <a:latin typeface="Garamond" panose="02020404030301010803" pitchFamily="18" charset="0"/>
                <a:ea typeface="Symbol" panose="05050102010706020507" pitchFamily="18" charset="2"/>
                <a:cs typeface="Symbol" panose="05050102010706020507" pitchFamily="18" charset="2"/>
              </a:rPr>
              <a:t>recent years, a </a:t>
            </a:r>
            <a:r>
              <a:rPr lang="en-US" sz="1240" smtClean="0">
                <a:latin typeface="Garamond" panose="02020404030301010803" pitchFamily="18" charset="0"/>
                <a:ea typeface="Symbol" panose="05050102010706020507" pitchFamily="18" charset="2"/>
                <a:cs typeface="Symbol" panose="05050102010706020507" pitchFamily="18" charset="2"/>
              </a:rPr>
              <a:t>new form of effecting a sale transaction has emerged in Canadian restructurings, which is </a:t>
            </a:r>
            <a:r>
              <a:rPr lang="en-US" sz="1240">
                <a:latin typeface="Garamond" panose="02020404030301010803" pitchFamily="18" charset="0"/>
                <a:ea typeface="Symbol" panose="05050102010706020507" pitchFamily="18" charset="2"/>
                <a:cs typeface="Symbol" panose="05050102010706020507" pitchFamily="18" charset="2"/>
              </a:rPr>
              <a:t>implemented through a reverse vesting order (“RVO</a:t>
            </a:r>
            <a:r>
              <a:rPr lang="en-US" sz="1240" smtClean="0">
                <a:latin typeface="Garamond" panose="02020404030301010803" pitchFamily="18" charset="0"/>
                <a:ea typeface="Symbol" panose="05050102010706020507" pitchFamily="18" charset="2"/>
                <a:cs typeface="Symbol" panose="05050102010706020507" pitchFamily="18" charset="2"/>
              </a:rPr>
              <a:t>”)</a:t>
            </a:r>
          </a:p>
          <a:p>
            <a:pPr marL="285750" marR="76200" lvl="0" indent="-285750" algn="just">
              <a:spcBef>
                <a:spcPts val="600"/>
              </a:spcBef>
              <a:spcAft>
                <a:spcPts val="400"/>
              </a:spcAft>
              <a:buSzTx/>
              <a:buFont typeface="Arial" pitchFamily="34" charset="0"/>
              <a:buChar char="•"/>
              <a:tabLst>
                <a:tab pos="305435"/>
              </a:tabLst>
            </a:pPr>
            <a:r>
              <a:rPr lang="en-US" sz="1240" smtClean="0">
                <a:latin typeface="Garamond" panose="02020404030301010803" pitchFamily="18" charset="0"/>
                <a:ea typeface="Symbol" panose="05050102010706020507" pitchFamily="18" charset="2"/>
                <a:cs typeface="Symbol" panose="05050102010706020507" pitchFamily="18" charset="2"/>
              </a:rPr>
              <a:t>An </a:t>
            </a:r>
            <a:r>
              <a:rPr lang="en-US" sz="1240">
                <a:latin typeface="Garamond" panose="02020404030301010803" pitchFamily="18" charset="0"/>
                <a:ea typeface="Symbol" panose="05050102010706020507" pitchFamily="18" charset="2"/>
                <a:cs typeface="Symbol" panose="05050102010706020507" pitchFamily="18" charset="2"/>
              </a:rPr>
              <a:t>RVO facilitates the acquisition of the </a:t>
            </a:r>
            <a:r>
              <a:rPr lang="en-US" sz="1240" u="sng">
                <a:latin typeface="Garamond" panose="02020404030301010803" pitchFamily="18" charset="0"/>
                <a:ea typeface="Symbol" panose="05050102010706020507" pitchFamily="18" charset="2"/>
                <a:cs typeface="Symbol" panose="05050102010706020507" pitchFamily="18" charset="2"/>
              </a:rPr>
              <a:t>shares</a:t>
            </a:r>
            <a:r>
              <a:rPr lang="en-US" sz="1240">
                <a:latin typeface="Garamond" panose="02020404030301010803" pitchFamily="18" charset="0"/>
                <a:ea typeface="Symbol" panose="05050102010706020507" pitchFamily="18" charset="2"/>
                <a:cs typeface="Symbol" panose="05050102010706020507" pitchFamily="18" charset="2"/>
              </a:rPr>
              <a:t> of a restructured debtor company that is cleansed of all unwanted assets, liabilities and obligations pursuant to the </a:t>
            </a:r>
            <a:r>
              <a:rPr lang="en-US" sz="1240" smtClean="0">
                <a:latin typeface="Garamond" panose="02020404030301010803" pitchFamily="18" charset="0"/>
                <a:ea typeface="Symbol" panose="05050102010706020507" pitchFamily="18" charset="2"/>
                <a:cs typeface="Symbol" panose="05050102010706020507" pitchFamily="18" charset="2"/>
              </a:rPr>
              <a:t>RVO.</a:t>
            </a:r>
          </a:p>
          <a:p>
            <a:pPr marL="285750" marR="76200" lvl="0" indent="-285750" algn="just">
              <a:spcBef>
                <a:spcPts val="600"/>
              </a:spcBef>
              <a:spcAft>
                <a:spcPts val="400"/>
              </a:spcAft>
              <a:buSzTx/>
              <a:buFont typeface="Arial" pitchFamily="34" charset="0"/>
              <a:buChar char="•"/>
              <a:tabLst>
                <a:tab pos="305435"/>
              </a:tabLst>
            </a:pPr>
            <a:r>
              <a:rPr lang="en-US" sz="1240" smtClean="0">
                <a:latin typeface="Garamond" panose="02020404030301010803" pitchFamily="18" charset="0"/>
                <a:ea typeface="Symbol" panose="05050102010706020507" pitchFamily="18" charset="2"/>
                <a:cs typeface="Symbol" panose="05050102010706020507" pitchFamily="18" charset="2"/>
              </a:rPr>
              <a:t>The </a:t>
            </a:r>
            <a:r>
              <a:rPr lang="en-US" sz="1240" err="1">
                <a:latin typeface="Garamond" panose="02020404030301010803" pitchFamily="18" charset="0"/>
                <a:ea typeface="Symbol" panose="05050102010706020507" pitchFamily="18" charset="2"/>
                <a:cs typeface="Symbol" panose="05050102010706020507" pitchFamily="18" charset="2"/>
              </a:rPr>
              <a:t>RVO requires only court approval. It does not require any votes or approvals by creditors or </a:t>
            </a:r>
            <a:r>
              <a:rPr lang="en-US" sz="1240" smtClean="0">
                <a:latin typeface="Garamond" panose="02020404030301010803" pitchFamily="18" charset="0"/>
                <a:ea typeface="Symbol" panose="05050102010706020507" pitchFamily="18" charset="2"/>
                <a:cs typeface="Symbol" panose="05050102010706020507" pitchFamily="18" charset="2"/>
              </a:rPr>
              <a:t>shareholders.</a:t>
            </a:r>
          </a:p>
          <a:p>
            <a:pPr marL="285750" marR="76200" lvl="0" indent="-285750" algn="just">
              <a:spcBef>
                <a:spcPts val="600"/>
              </a:spcBef>
              <a:spcAft>
                <a:spcPts val="400"/>
              </a:spcAft>
              <a:buSzTx/>
              <a:buFont typeface="Arial" pitchFamily="34" charset="0"/>
              <a:buChar char="•"/>
              <a:tabLst>
                <a:tab pos="305435"/>
              </a:tabLst>
            </a:pPr>
            <a:r>
              <a:rPr lang="en-US" sz="1240" smtClean="0">
                <a:latin typeface="Garamond" panose="02020404030301010803" pitchFamily="18" charset="0"/>
                <a:ea typeface="Symbol" panose="05050102010706020507" pitchFamily="18" charset="2"/>
                <a:cs typeface="Symbol" panose="05050102010706020507" pitchFamily="18" charset="2"/>
              </a:rPr>
              <a:t>The </a:t>
            </a:r>
            <a:r>
              <a:rPr lang="en-US" sz="1240" err="1">
                <a:latin typeface="Garamond" panose="02020404030301010803" pitchFamily="18" charset="0"/>
                <a:ea typeface="Symbol" panose="05050102010706020507" pitchFamily="18" charset="2"/>
                <a:cs typeface="Symbol" panose="05050102010706020507" pitchFamily="18" charset="2"/>
              </a:rPr>
              <a:t>RVO structure enables the completion of a comprehensive corporate restructuring in a timely manner and enables the debtor to retain and maximize the value of assets that are not easily transferrable (such as key contracts, licenses, permits, and tax attributes</a:t>
            </a:r>
            <a:r>
              <a:rPr lang="en-US" sz="1240" smtClean="0">
                <a:latin typeface="Garamond" panose="02020404030301010803" pitchFamily="18" charset="0"/>
                <a:ea typeface="Symbol" panose="05050102010706020507" pitchFamily="18" charset="2"/>
                <a:cs typeface="Symbol" panose="05050102010706020507" pitchFamily="18" charset="2"/>
              </a:rPr>
              <a:t>).</a:t>
            </a:r>
          </a:p>
          <a:p>
            <a:pPr marL="285750" marR="76200" lvl="0" indent="-285750" algn="just">
              <a:spcBef>
                <a:spcPts val="600"/>
              </a:spcBef>
              <a:spcAft>
                <a:spcPts val="400"/>
              </a:spcAft>
              <a:buSzTx/>
              <a:buFont typeface="Arial" pitchFamily="34" charset="0"/>
              <a:buChar char="•"/>
              <a:tabLst>
                <a:tab pos="305435"/>
              </a:tabLst>
            </a:pPr>
            <a:r>
              <a:rPr lang="en-US" sz="1240" smtClean="0">
                <a:latin typeface="Garamond" panose="02020404030301010803" pitchFamily="18" charset="0"/>
                <a:ea typeface="Symbol" panose="05050102010706020507" pitchFamily="18" charset="2"/>
                <a:cs typeface="Symbol" panose="05050102010706020507" pitchFamily="18" charset="2"/>
              </a:rPr>
              <a:t>Canadian </a:t>
            </a:r>
            <a:r>
              <a:rPr lang="en-US" sz="1240">
                <a:latin typeface="Garamond" panose="02020404030301010803" pitchFamily="18" charset="0"/>
                <a:ea typeface="Symbol" panose="05050102010706020507" pitchFamily="18" charset="2"/>
                <a:cs typeface="Symbol" panose="05050102010706020507" pitchFamily="18" charset="2"/>
              </a:rPr>
              <a:t>courts have the jurisdiction to grant RVOs in appropriate cases but have cautioned that RVOs should not be considered routine or ordinary </a:t>
            </a:r>
            <a:r>
              <a:rPr lang="en-US" sz="1240" smtClean="0">
                <a:latin typeface="Garamond" panose="02020404030301010803" pitchFamily="18" charset="0"/>
                <a:ea typeface="Symbol" panose="05050102010706020507" pitchFamily="18" charset="2"/>
                <a:cs typeface="Symbol" panose="05050102010706020507" pitchFamily="18" charset="2"/>
              </a:rPr>
              <a:t>course.</a:t>
            </a:r>
          </a:p>
          <a:p>
            <a:pPr marL="285750" marR="76200" lvl="0" indent="-285750" algn="just">
              <a:spcBef>
                <a:spcPts val="600"/>
              </a:spcBef>
              <a:spcAft>
                <a:spcPts val="400"/>
              </a:spcAft>
              <a:buSzTx/>
              <a:buFont typeface="Arial" pitchFamily="34" charset="0"/>
              <a:buChar char="•"/>
              <a:tabLst>
                <a:tab pos="305435"/>
              </a:tabLst>
            </a:pPr>
            <a:r>
              <a:rPr lang="en-US" sz="1240" smtClean="0">
                <a:latin typeface="Garamond" panose="02020404030301010803" pitchFamily="18" charset="0"/>
                <a:ea typeface="Symbol" panose="05050102010706020507" pitchFamily="18" charset="2"/>
                <a:cs typeface="Symbol" panose="05050102010706020507" pitchFamily="18" charset="2"/>
              </a:rPr>
              <a:t>In </a:t>
            </a:r>
            <a:r>
              <a:rPr lang="en-US" sz="1240">
                <a:latin typeface="Garamond" panose="02020404030301010803" pitchFamily="18" charset="0"/>
                <a:ea typeface="Symbol" panose="05050102010706020507" pitchFamily="18" charset="2"/>
                <a:cs typeface="Symbol" panose="05050102010706020507" pitchFamily="18" charset="2"/>
              </a:rPr>
              <a:t>the 2022 decision in </a:t>
            </a:r>
            <a:r>
              <a:rPr lang="en-US" sz="1240" i="1">
                <a:latin typeface="Garamond" panose="02020404030301010803" pitchFamily="18" charset="0"/>
                <a:ea typeface="Symbol" panose="05050102010706020507" pitchFamily="18" charset="2"/>
                <a:cs typeface="Symbol" panose="05050102010706020507" pitchFamily="18" charset="2"/>
              </a:rPr>
              <a:t>Harte Gold Corp</a:t>
            </a:r>
            <a:r>
              <a:rPr lang="en-US" sz="1240">
                <a:latin typeface="Garamond" panose="02020404030301010803" pitchFamily="18" charset="0"/>
                <a:ea typeface="Symbol" panose="05050102010706020507" pitchFamily="18" charset="2"/>
                <a:cs typeface="Symbol" panose="05050102010706020507" pitchFamily="18" charset="2"/>
              </a:rPr>
              <a:t>., the Ontario Court developed a set of factors that courts are to consider in determining whether to approve a particular RVO transaction.</a:t>
            </a:r>
          </a:p>
          <a:p>
            <a:pPr marL="212923" indent="-201717">
              <a:buFont typeface="Symbol"/>
              <a:buChar char=""/>
              <a:tabLst>
                <a:tab pos="212923"/>
                <a:tab pos="213483"/>
              </a:tabLst>
            </a:pPr>
            <a:endParaRPr sz="1235">
              <a:latin typeface="Garamond"/>
              <a:cs typeface="Garamond"/>
            </a:endParaRPr>
          </a:p>
        </p:txBody>
      </p:sp>
      <p:sp>
        <p:nvSpPr>
          <p:cNvPr id="5" name="Slide Number Placeholder 4"/>
          <p:cNvSpPr>
            <a:spLocks noGrp="1"/>
          </p:cNvSpPr>
          <p:nvPr>
            <p:ph type="sldNum" sz="quarter" idx="10"/>
          </p:nvPr>
        </p:nvSpPr>
        <p:spPr/>
        <p:txBody>
          <a:bodyPr/>
          <a:lstStyle/>
          <a:p>
            <a:fld id="{CF9BC914-C69D-4A07-AF05-9294CE4F93CA}" type="slidenum">
              <a:rPr lang="en-CA" smtClean="0"/>
              <a:t>10</a:t>
            </a:fld>
            <a:endParaRPr lang="en-CA"/>
          </a:p>
        </p:txBody>
      </p:sp>
      <p:pic>
        <p:nvPicPr>
          <p:cNvPr id="6" name="Picture 5" descr="Home | Davies"/>
          <p:cNvPicPr/>
          <p:nvPr/>
        </p:nvPicPr>
        <p:blipFill>
          <a:blip r:embed="rId3">
            <a:extLst>
              <a:ext uri="{28A0092B-C50C-407E-A947-70E740481C1C}">
                <a14:useLocalDpi xmlns:a14="http://schemas.microsoft.com/office/drawing/2010/main" val="0"/>
              </a:ext>
            </a:extLst>
          </a:blip>
          <a:stretch>
            <a:fillRect/>
          </a:stretch>
        </p:blipFill>
        <p:spPr bwMode="auto">
          <a:xfrm>
            <a:off x="7924800" y="6312568"/>
            <a:ext cx="1219200" cy="545432"/>
          </a:xfrm>
          <a:prstGeom prst="rect">
            <a:avLst/>
          </a:prstGeom>
          <a:noFill/>
          <a:ln>
            <a:noFill/>
          </a:ln>
        </p:spPr>
      </p:pic>
    </p:spTree>
    <p:extLst>
      <p:ext uri="{BB962C8B-B14F-4D97-AF65-F5344CB8AC3E}">
        <p14:creationId xmlns:p14="http://schemas.microsoft.com/office/powerpoint/2010/main" val="841374777"/>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object 2"/>
          <p:cNvSpPr txBox="1">
            <a:spLocks noGrp="1"/>
          </p:cNvSpPr>
          <p:nvPr>
            <p:ph type="title"/>
          </p:nvPr>
        </p:nvSpPr>
        <p:spPr>
          <a:xfrm>
            <a:off x="914400" y="685800"/>
            <a:ext cx="3124200" cy="298672"/>
          </a:xfrm>
          <a:prstGeom prst="rect">
            <a:avLst/>
          </a:prstGeom>
        </p:spPr>
        <p:txBody>
          <a:bodyPr vert="horz" wrap="square" lIns="0" tIns="0" rIns="0" bIns="0" numCol="1" rtlCol="0" anchor="b" anchorCtr="0" compatLnSpc="1">
            <a:prstTxWarp prst="textNoShape">
              <a:avLst/>
            </a:prstTxWarp>
            <a:spAutoFit/>
          </a:bodyPr>
          <a:lstStyle/>
          <a:p>
            <a:pPr marL="11206"/>
            <a:r>
              <a:rPr lang="en-US" sz="1941" spc="-4" smtClean="0"/>
              <a:t>Process and Structure</a:t>
            </a:r>
            <a:endParaRPr sz="1941"/>
          </a:p>
        </p:txBody>
      </p:sp>
      <p:sp>
        <p:nvSpPr>
          <p:cNvPr id="3" name="object 3"/>
          <p:cNvSpPr txBox="1"/>
          <p:nvPr/>
        </p:nvSpPr>
        <p:spPr>
          <a:xfrm>
            <a:off x="901681" y="1226592"/>
            <a:ext cx="7166721" cy="4488408"/>
          </a:xfrm>
          <a:prstGeom prst="rect">
            <a:avLst/>
          </a:prstGeom>
        </p:spPr>
        <p:txBody>
          <a:bodyPr vert="horz" wrap="square" lIns="0" tIns="0" rIns="0" bIns="0" rtlCol="0">
            <a:spAutoFit/>
          </a:bodyPr>
          <a:lstStyle/>
          <a:p>
            <a:pPr marL="296956" indent="-285750">
              <a:lnSpc>
                <a:spcPts val="1434"/>
              </a:lnSpc>
              <a:spcBef>
                <a:spcPts val="714"/>
              </a:spcBef>
              <a:buFont typeface="Arial" pitchFamily="34" charset="0"/>
              <a:buChar char="•"/>
              <a:tabLst>
                <a:tab pos="212923"/>
                <a:tab pos="213483"/>
              </a:tabLst>
            </a:pPr>
            <a:r>
              <a:rPr lang="en-US" sz="1400" smtClean="0">
                <a:latin typeface="Garamond"/>
                <a:cs typeface="Garamond"/>
              </a:rPr>
              <a:t>To </a:t>
            </a:r>
            <a:r>
              <a:rPr lang="en-US" sz="1400">
                <a:latin typeface="Garamond"/>
                <a:cs typeface="Garamond"/>
              </a:rPr>
              <a:t>undertake </a:t>
            </a:r>
            <a:r>
              <a:rPr lang="en-US" sz="1400" smtClean="0">
                <a:latin typeface="Garamond"/>
                <a:cs typeface="Garamond"/>
              </a:rPr>
              <a:t>a </a:t>
            </a:r>
            <a:r>
              <a:rPr lang="en-US" sz="1400" err="1">
                <a:latin typeface="Garamond"/>
                <a:cs typeface="Garamond"/>
              </a:rPr>
              <a:t>RVO transaction, parties enter into a transaction agreement </a:t>
            </a:r>
            <a:r>
              <a:rPr lang="en-US" sz="1400" smtClean="0">
                <a:latin typeface="Garamond"/>
                <a:cs typeface="Garamond"/>
              </a:rPr>
              <a:t>specifying:</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the </a:t>
            </a:r>
            <a:r>
              <a:rPr lang="en-US" sz="1235" err="1">
                <a:latin typeface="Garamond"/>
                <a:cs typeface="Garamond"/>
              </a:rPr>
              <a:t>N</a:t>
            </a:r>
            <a:r>
              <a:rPr lang="en-US" sz="1235" err="1" smtClean="0">
                <a:latin typeface="Garamond"/>
                <a:cs typeface="Garamond"/>
              </a:rPr>
              <a:t>ewco </a:t>
            </a:r>
            <a:r>
              <a:rPr lang="en-US" sz="1235">
                <a:latin typeface="Garamond"/>
                <a:cs typeface="Garamond"/>
              </a:rPr>
              <a:t>entity that will act as the “ResidualCo” for purposes of the transaction, which can be a </a:t>
            </a:r>
            <a:r>
              <a:rPr lang="en-US" sz="1235" smtClean="0">
                <a:latin typeface="Garamond"/>
                <a:cs typeface="Garamond"/>
              </a:rPr>
              <a:t>new or existing corporation </a:t>
            </a:r>
            <a:r>
              <a:rPr lang="en-US" sz="1235">
                <a:latin typeface="Garamond"/>
                <a:cs typeface="Garamond"/>
              </a:rPr>
              <a:t>(subject to addressing director/officer matters) or a </a:t>
            </a:r>
            <a:r>
              <a:rPr lang="en-US" sz="1235" smtClean="0">
                <a:latin typeface="Garamond"/>
                <a:cs typeface="Garamond"/>
              </a:rPr>
              <a:t>trust;</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the </a:t>
            </a:r>
            <a:r>
              <a:rPr lang="en-US" sz="1235">
                <a:latin typeface="Garamond"/>
                <a:cs typeface="Garamond"/>
              </a:rPr>
              <a:t>entity or entities whose shares will be acquired (the “Acquired Entity</a:t>
            </a:r>
            <a:r>
              <a:rPr lang="en-US" sz="1235" smtClean="0">
                <a:latin typeface="Garamond"/>
                <a:cs typeface="Garamond"/>
              </a:rPr>
              <a:t>”);</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the </a:t>
            </a:r>
            <a:r>
              <a:rPr lang="en-US" sz="1235">
                <a:latin typeface="Garamond"/>
                <a:cs typeface="Garamond"/>
              </a:rPr>
              <a:t>assets that the Acquired Entity will retain at closing (the “Retained Assets</a:t>
            </a:r>
            <a:r>
              <a:rPr lang="en-US" sz="1235" smtClean="0">
                <a:latin typeface="Garamond"/>
                <a:cs typeface="Garamond"/>
              </a:rPr>
              <a:t>”);</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the </a:t>
            </a:r>
            <a:r>
              <a:rPr lang="en-US" sz="1235">
                <a:latin typeface="Garamond"/>
                <a:cs typeface="Garamond"/>
              </a:rPr>
              <a:t>“unwanted” obligations that the Acquired Entity will not assume (the “Excluded Liabilities”); </a:t>
            </a:r>
            <a:r>
              <a:rPr lang="en-US" sz="1235" smtClean="0">
                <a:latin typeface="Garamond"/>
                <a:cs typeface="Garamond"/>
              </a:rPr>
              <a:t>and</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the </a:t>
            </a:r>
            <a:r>
              <a:rPr lang="en-US" sz="1235">
                <a:latin typeface="Garamond"/>
                <a:cs typeface="Garamond"/>
              </a:rPr>
              <a:t>obligations, if any, that the Acquired Entity will retain at </a:t>
            </a:r>
            <a:r>
              <a:rPr lang="en-US" sz="1235" smtClean="0">
                <a:latin typeface="Garamond"/>
                <a:cs typeface="Garamond"/>
              </a:rPr>
              <a:t>closing.</a:t>
            </a:r>
          </a:p>
          <a:p>
            <a:pPr marL="296956" indent="-285750">
              <a:lnSpc>
                <a:spcPts val="1434"/>
              </a:lnSpc>
              <a:spcBef>
                <a:spcPts val="714"/>
              </a:spcBef>
              <a:buFont typeface="Arial" pitchFamily="34" charset="0"/>
              <a:buChar char="•"/>
              <a:tabLst>
                <a:tab pos="212923"/>
                <a:tab pos="213483"/>
              </a:tabLst>
            </a:pPr>
            <a:r>
              <a:rPr lang="en-US" sz="1400" smtClean="0">
                <a:latin typeface="Garamond"/>
                <a:cs typeface="Garamond"/>
              </a:rPr>
              <a:t>The </a:t>
            </a:r>
            <a:r>
              <a:rPr lang="en-US" sz="1400" err="1">
                <a:latin typeface="Garamond"/>
                <a:cs typeface="Garamond"/>
              </a:rPr>
              <a:t>RVO gives effect to the transaction </a:t>
            </a:r>
            <a:r>
              <a:rPr lang="en-US" sz="1400" smtClean="0">
                <a:latin typeface="Garamond"/>
                <a:cs typeface="Garamond"/>
              </a:rPr>
              <a:t>by:</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approving </a:t>
            </a:r>
            <a:r>
              <a:rPr lang="en-US" sz="1235">
                <a:latin typeface="Garamond"/>
                <a:cs typeface="Garamond"/>
              </a:rPr>
              <a:t>the purchaser’s acquisition of the shares of the Acquired Entity on a “free and clear” basis (and cancelling all other equity interests in the Acquired Entity</a:t>
            </a:r>
            <a:r>
              <a:rPr lang="en-US" sz="1235" smtClean="0">
                <a:latin typeface="Garamond"/>
                <a:cs typeface="Garamond"/>
              </a:rPr>
              <a:t>);</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vesting/transferring </a:t>
            </a:r>
            <a:r>
              <a:rPr lang="en-US" sz="1235">
                <a:latin typeface="Garamond"/>
                <a:cs typeface="Garamond"/>
              </a:rPr>
              <a:t>all Excluded Liabilities and any unwanted assets in ResidualCo, which is subsequently wound-down and liquidated; </a:t>
            </a:r>
            <a:r>
              <a:rPr lang="en-US" sz="1235" smtClean="0">
                <a:latin typeface="Garamond"/>
                <a:cs typeface="Garamond"/>
              </a:rPr>
              <a:t>and</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releasing </a:t>
            </a:r>
            <a:r>
              <a:rPr lang="en-US" sz="1235">
                <a:latin typeface="Garamond"/>
                <a:cs typeface="Garamond"/>
              </a:rPr>
              <a:t>the Acquired Entity from the Excluded Liabilities and all related claims and </a:t>
            </a:r>
            <a:r>
              <a:rPr lang="en-US" sz="1235" smtClean="0">
                <a:latin typeface="Garamond"/>
                <a:cs typeface="Garamond"/>
              </a:rPr>
              <a:t>encumbrances.</a:t>
            </a:r>
          </a:p>
          <a:p>
            <a:pPr marL="296956" indent="-285750">
              <a:lnSpc>
                <a:spcPts val="1434"/>
              </a:lnSpc>
              <a:spcBef>
                <a:spcPts val="714"/>
              </a:spcBef>
              <a:buFont typeface="Arial" pitchFamily="34" charset="0"/>
              <a:buChar char="•"/>
              <a:tabLst>
                <a:tab pos="212923"/>
                <a:tab pos="213483"/>
              </a:tabLst>
            </a:pPr>
            <a:r>
              <a:rPr lang="en-US" sz="1400" smtClean="0">
                <a:latin typeface="Garamond"/>
                <a:cs typeface="Garamond"/>
              </a:rPr>
              <a:t>Upon </a:t>
            </a:r>
            <a:r>
              <a:rPr lang="en-US" sz="1400">
                <a:latin typeface="Garamond"/>
                <a:cs typeface="Garamond"/>
              </a:rPr>
              <a:t>completion of the RVO </a:t>
            </a:r>
            <a:r>
              <a:rPr lang="en-US" sz="1400" smtClean="0">
                <a:latin typeface="Garamond"/>
                <a:cs typeface="Garamond"/>
              </a:rPr>
              <a:t>transaction</a:t>
            </a:r>
            <a:r>
              <a:rPr lang="en-US" sz="1235" smtClean="0">
                <a:latin typeface="Garamond"/>
                <a:cs typeface="Garamond"/>
              </a:rPr>
              <a:t>:</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the </a:t>
            </a:r>
            <a:r>
              <a:rPr lang="en-US" sz="1235">
                <a:latin typeface="Garamond"/>
                <a:cs typeface="Garamond"/>
              </a:rPr>
              <a:t>purchaser is the holder of the Acquired Entity’s </a:t>
            </a:r>
            <a:r>
              <a:rPr lang="en-US" sz="1235" smtClean="0">
                <a:latin typeface="Garamond"/>
                <a:cs typeface="Garamond"/>
              </a:rPr>
              <a:t>shares;</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the </a:t>
            </a:r>
            <a:r>
              <a:rPr lang="en-US" sz="1235">
                <a:latin typeface="Garamond"/>
                <a:cs typeface="Garamond"/>
              </a:rPr>
              <a:t>Acquired Entity continues to own all Retained </a:t>
            </a:r>
            <a:r>
              <a:rPr lang="en-US" sz="1235" smtClean="0">
                <a:latin typeface="Garamond"/>
                <a:cs typeface="Garamond"/>
              </a:rPr>
              <a:t>Assets;</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the </a:t>
            </a:r>
            <a:r>
              <a:rPr lang="en-US" sz="1235">
                <a:latin typeface="Garamond"/>
                <a:cs typeface="Garamond"/>
              </a:rPr>
              <a:t>Acquired Entity has been cleansed of all unwanted assets and liabilities; </a:t>
            </a:r>
            <a:r>
              <a:rPr lang="en-US" sz="1235" smtClean="0">
                <a:latin typeface="Garamond"/>
                <a:cs typeface="Garamond"/>
              </a:rPr>
              <a:t>and</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the </a:t>
            </a:r>
            <a:r>
              <a:rPr lang="en-US" sz="1235">
                <a:latin typeface="Garamond"/>
                <a:cs typeface="Garamond"/>
              </a:rPr>
              <a:t>Acquired Entity emerges from CCAA protection.</a:t>
            </a:r>
          </a:p>
        </p:txBody>
      </p:sp>
      <p:sp>
        <p:nvSpPr>
          <p:cNvPr id="5" name="Slide Number Placeholder 4"/>
          <p:cNvSpPr>
            <a:spLocks noGrp="1"/>
          </p:cNvSpPr>
          <p:nvPr>
            <p:ph type="sldNum" sz="quarter" idx="10"/>
          </p:nvPr>
        </p:nvSpPr>
        <p:spPr/>
        <p:txBody>
          <a:bodyPr/>
          <a:lstStyle/>
          <a:p>
            <a:fld id="{CF9BC914-C69D-4A07-AF05-9294CE4F93CA}" type="slidenum">
              <a:rPr lang="en-CA" smtClean="0"/>
              <a:t>11</a:t>
            </a:fld>
            <a:endParaRPr lang="en-CA"/>
          </a:p>
        </p:txBody>
      </p:sp>
      <p:pic>
        <p:nvPicPr>
          <p:cNvPr id="6" name="Picture 5" descr="Home | Davies"/>
          <p:cNvPicPr/>
          <p:nvPr/>
        </p:nvPicPr>
        <p:blipFill>
          <a:blip r:embed="rId3">
            <a:extLst>
              <a:ext uri="{28A0092B-C50C-407E-A947-70E740481C1C}">
                <a14:useLocalDpi xmlns:a14="http://schemas.microsoft.com/office/drawing/2010/main" val="0"/>
              </a:ext>
            </a:extLst>
          </a:blip>
          <a:stretch>
            <a:fillRect/>
          </a:stretch>
        </p:blipFill>
        <p:spPr bwMode="auto">
          <a:xfrm>
            <a:off x="7924800" y="6312568"/>
            <a:ext cx="1219200" cy="545432"/>
          </a:xfrm>
          <a:prstGeom prst="rect">
            <a:avLst/>
          </a:prstGeom>
          <a:noFill/>
          <a:ln>
            <a:noFill/>
          </a:ln>
        </p:spPr>
      </p:pic>
    </p:spTree>
    <p:extLst>
      <p:ext uri="{BB962C8B-B14F-4D97-AF65-F5344CB8AC3E}">
        <p14:creationId xmlns:p14="http://schemas.microsoft.com/office/powerpoint/2010/main" val="1050023446"/>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Slide Number Placeholder 3"/>
          <p:cNvSpPr>
            <a:spLocks noGrp="1"/>
          </p:cNvSpPr>
          <p:nvPr>
            <p:ph type="sldNum" sz="quarter" idx="10"/>
          </p:nvPr>
        </p:nvSpPr>
        <p:spPr/>
        <p:txBody>
          <a:bodyPr/>
          <a:lstStyle/>
          <a:p>
            <a:fld id="{CF9BC914-C69D-4A07-AF05-9294CE4F93CA}" type="slidenum">
              <a:rPr lang="en-CA" smtClean="0"/>
              <a:t>12</a:t>
            </a:fld>
            <a:endParaRPr lang="en-CA"/>
          </a:p>
        </p:txBody>
      </p:sp>
      <p:grpSp>
        <p:nvGrpSpPr>
          <p:cNvPr id="25" name="Group 24"/>
          <p:cNvGrpSpPr/>
          <p:nvPr/>
        </p:nvGrpSpPr>
        <p:grpSpPr>
          <a:xfrm>
            <a:off x="762000" y="1486054"/>
            <a:ext cx="7924800" cy="4341780"/>
            <a:chOff x="685800" y="990600"/>
            <a:chExt cx="7924800" cy="4341780"/>
          </a:xfrm>
        </p:grpSpPr>
        <p:grpSp>
          <p:nvGrpSpPr>
            <p:cNvPr id="24" name="Group 23"/>
            <p:cNvGrpSpPr/>
            <p:nvPr/>
          </p:nvGrpSpPr>
          <p:grpSpPr>
            <a:xfrm>
              <a:off x="685800" y="990600"/>
              <a:ext cx="7924800" cy="4160677"/>
              <a:chOff x="762001" y="1141372"/>
              <a:chExt cx="7924800" cy="4160677"/>
            </a:xfrm>
          </p:grpSpPr>
          <p:sp>
            <p:nvSpPr>
              <p:cNvPr id="15" name="Circular Arrow 14"/>
              <p:cNvSpPr/>
              <p:nvPr/>
            </p:nvSpPr>
            <p:spPr>
              <a:xfrm rot="10800000">
                <a:off x="2834866" y="1141372"/>
                <a:ext cx="3565931" cy="3979576"/>
              </a:xfrm>
              <a:prstGeom prst="circularArrow">
                <a:avLst>
                  <a:gd name="adj1" fmla="val 2427"/>
                  <a:gd name="adj2" fmla="val 293664"/>
                  <a:gd name="adj3" fmla="val 19530825"/>
                  <a:gd name="adj4" fmla="val 12575511"/>
                  <a:gd name="adj5" fmla="val 2832"/>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a:p>
            </p:txBody>
          </p:sp>
          <p:grpSp>
            <p:nvGrpSpPr>
              <p:cNvPr id="23" name="Group 22"/>
              <p:cNvGrpSpPr/>
              <p:nvPr/>
            </p:nvGrpSpPr>
            <p:grpSpPr>
              <a:xfrm>
                <a:off x="762001" y="1492641"/>
                <a:ext cx="7924800" cy="3809408"/>
                <a:chOff x="762001" y="1492641"/>
                <a:chExt cx="7924800" cy="3809408"/>
              </a:xfrm>
            </p:grpSpPr>
            <p:grpSp>
              <p:nvGrpSpPr>
                <p:cNvPr id="17" name="Group 16"/>
                <p:cNvGrpSpPr/>
                <p:nvPr/>
              </p:nvGrpSpPr>
              <p:grpSpPr>
                <a:xfrm>
                  <a:off x="2848133" y="1492641"/>
                  <a:ext cx="5838668" cy="3809408"/>
                  <a:chOff x="2856479" y="1286308"/>
                  <a:chExt cx="5838668" cy="4239459"/>
                </a:xfrm>
              </p:grpSpPr>
              <p:sp>
                <p:nvSpPr>
                  <p:cNvPr id="10" name="Freeform 9"/>
                  <p:cNvSpPr/>
                  <p:nvPr/>
                </p:nvSpPr>
                <p:spPr>
                  <a:xfrm>
                    <a:off x="6200821" y="2294452"/>
                    <a:ext cx="2494326" cy="2289664"/>
                  </a:xfrm>
                  <a:custGeom>
                    <a:gdLst>
                      <a:gd name="connsiteX0" fmla="*/ 0 w 2280705"/>
                      <a:gd name="connsiteY0" fmla="*/ 188110 h 1881104"/>
                      <a:gd name="connsiteX1" fmla="*/ 188110 w 2280705"/>
                      <a:gd name="connsiteY1" fmla="*/ 0 h 1881104"/>
                      <a:gd name="connsiteX2" fmla="*/ 2092595 w 2280705"/>
                      <a:gd name="connsiteY2" fmla="*/ 0 h 1881104"/>
                      <a:gd name="connsiteX3" fmla="*/ 2280705 w 2280705"/>
                      <a:gd name="connsiteY3" fmla="*/ 188110 h 1881104"/>
                      <a:gd name="connsiteX4" fmla="*/ 2280705 w 2280705"/>
                      <a:gd name="connsiteY4" fmla="*/ 1692994 h 1881104"/>
                      <a:gd name="connsiteX5" fmla="*/ 2092595 w 2280705"/>
                      <a:gd name="connsiteY5" fmla="*/ 1881104 h 1881104"/>
                      <a:gd name="connsiteX6" fmla="*/ 188110 w 2280705"/>
                      <a:gd name="connsiteY6" fmla="*/ 1881104 h 1881104"/>
                      <a:gd name="connsiteX7" fmla="*/ 0 w 2280705"/>
                      <a:gd name="connsiteY7" fmla="*/ 1692994 h 1881104"/>
                      <a:gd name="connsiteX8" fmla="*/ 0 w 2280705"/>
                      <a:gd name="connsiteY8" fmla="*/ 188110 h 188110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0705" h="1881103">
                        <a:moveTo>
                          <a:pt x="0" y="188110"/>
                        </a:moveTo>
                        <a:cubicBezTo>
                          <a:pt x="0" y="84220"/>
                          <a:pt x="84220" y="0"/>
                          <a:pt x="188110" y="0"/>
                        </a:cubicBezTo>
                        <a:lnTo>
                          <a:pt x="2092595" y="0"/>
                        </a:lnTo>
                        <a:cubicBezTo>
                          <a:pt x="2196485" y="0"/>
                          <a:pt x="2280705" y="84220"/>
                          <a:pt x="2280705" y="188110"/>
                        </a:cubicBezTo>
                        <a:lnTo>
                          <a:pt x="2280705" y="1692994"/>
                        </a:lnTo>
                        <a:cubicBezTo>
                          <a:pt x="2280705" y="1796884"/>
                          <a:pt x="2196485" y="1881104"/>
                          <a:pt x="2092595" y="1881104"/>
                        </a:cubicBezTo>
                        <a:lnTo>
                          <a:pt x="188110" y="1881104"/>
                        </a:lnTo>
                        <a:cubicBezTo>
                          <a:pt x="84220" y="1881104"/>
                          <a:pt x="0" y="1796884"/>
                          <a:pt x="0" y="1692994"/>
                        </a:cubicBezTo>
                        <a:lnTo>
                          <a:pt x="0" y="18811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489" tIns="522582" rIns="119489" bIns="119490" numCol="1" spcCol="1270" anchor="ctr" anchorCtr="0">
                    <a:noAutofit/>
                  </a:bodyPr>
                  <a:lstStyle/>
                  <a:p>
                    <a:pPr marL="0" lvl="1" algn="ctr" defTabSz="1778000">
                      <a:lnSpc>
                        <a:spcPct val="90000"/>
                      </a:lnSpc>
                      <a:spcAft>
                        <a:spcPct val="0"/>
                      </a:spcAft>
                    </a:pPr>
                    <a:r>
                      <a:rPr lang="en-US" sz="1600" smtClean="0">
                        <a:ln w="0"/>
                        <a:solidFill>
                          <a:schemeClr val="accent1"/>
                        </a:solidFill>
                        <a:effectLst>
                          <a:outerShdw blurRad="38100" dist="25400" dir="5400000" algn="ctr" rotWithShape="0">
                            <a:srgbClr val="6E747A">
                              <a:alpha val="43000"/>
                            </a:srgbClr>
                          </a:outerShdw>
                        </a:effectLst>
                      </a:rPr>
                      <a:t>Buyer “</a:t>
                    </a:r>
                    <a:r>
                      <a:rPr lang="en-US" sz="1600" b="1" err="1" smtClean="0">
                        <a:ln w="0"/>
                        <a:solidFill>
                          <a:schemeClr val="accent1"/>
                        </a:solidFill>
                        <a:effectLst>
                          <a:outerShdw blurRad="38100" dist="25400" dir="5400000" algn="ctr" rotWithShape="0">
                            <a:srgbClr val="6E747A">
                              <a:alpha val="43000"/>
                            </a:srgbClr>
                          </a:outerShdw>
                        </a:effectLst>
                      </a:rPr>
                      <a:t>NewCo</a:t>
                    </a:r>
                    <a:r>
                      <a:rPr lang="en-US" sz="1600" smtClean="0">
                        <a:ln w="0"/>
                        <a:solidFill>
                          <a:schemeClr val="accent1"/>
                        </a:solidFill>
                        <a:effectLst>
                          <a:outerShdw blurRad="38100" dist="25400" dir="5400000" algn="ctr" rotWithShape="0">
                            <a:srgbClr val="6E747A">
                              <a:alpha val="43000"/>
                            </a:srgbClr>
                          </a:outerShdw>
                        </a:effectLst>
                      </a:rPr>
                      <a:t>”</a:t>
                    </a:r>
                  </a:p>
                  <a:p>
                    <a:pPr marL="0" lvl="1" defTabSz="1778000">
                      <a:lnSpc>
                        <a:spcPct val="90000"/>
                      </a:lnSpc>
                      <a:spcAft>
                        <a:spcPct val="15000"/>
                      </a:spcAft>
                    </a:pPr>
                    <a:r>
                      <a:rPr lang="en-US" sz="1200" b="1" smtClean="0">
                        <a:ln w="0"/>
                        <a:solidFill>
                          <a:schemeClr val="tx1"/>
                        </a:solidFill>
                        <a:effectLst>
                          <a:outerShdw blurRad="38100" dist="25400" dir="5400000" algn="ctr" rotWithShape="0">
                            <a:srgbClr val="6E747A">
                              <a:alpha val="43000"/>
                            </a:srgbClr>
                          </a:outerShdw>
                        </a:effectLst>
                      </a:rPr>
                      <a:t>Receives:</a:t>
                    </a:r>
                  </a:p>
                  <a:p>
                    <a:pPr marL="0" lvl="1" defTabSz="1778000">
                      <a:lnSpc>
                        <a:spcPct val="90000"/>
                      </a:lnSpc>
                      <a:spcAft>
                        <a:spcPct val="15000"/>
                      </a:spcAft>
                    </a:pPr>
                    <a:r>
                      <a:rPr lang="en-US" sz="1200" smtClean="0">
                        <a:ln w="0"/>
                        <a:solidFill>
                          <a:schemeClr val="tx1"/>
                        </a:solidFill>
                        <a:effectLst>
                          <a:outerShdw blurRad="38100" dist="25400" dir="5400000" algn="ctr" rotWithShape="0">
                            <a:srgbClr val="6E747A">
                              <a:alpha val="43000"/>
                            </a:srgbClr>
                          </a:outerShdw>
                        </a:effectLst>
                      </a:rPr>
                      <a:t>- Assets + Assumed Liabilities + Contracts</a:t>
                    </a:r>
                  </a:p>
                  <a:p>
                    <a:pPr marL="0" lvl="1" defTabSz="1778000">
                      <a:lnSpc>
                        <a:spcPct val="90000"/>
                      </a:lnSpc>
                      <a:spcAft>
                        <a:spcPct val="15000"/>
                      </a:spcAft>
                    </a:pPr>
                    <a:r>
                      <a:rPr lang="en-US" sz="1200" b="1" smtClean="0">
                        <a:ln w="0"/>
                        <a:solidFill>
                          <a:schemeClr val="tx1"/>
                        </a:solidFill>
                        <a:effectLst>
                          <a:outerShdw blurRad="38100" dist="25400" dir="5400000" algn="ctr" rotWithShape="0">
                            <a:srgbClr val="6E747A">
                              <a:alpha val="43000"/>
                            </a:srgbClr>
                          </a:outerShdw>
                        </a:effectLst>
                      </a:rPr>
                      <a:t>Potential Issues</a:t>
                    </a:r>
                    <a:r>
                      <a:rPr lang="en-US" sz="1200" smtClean="0">
                        <a:ln w="0"/>
                        <a:solidFill>
                          <a:schemeClr val="tx1"/>
                        </a:solidFill>
                        <a:effectLst>
                          <a:outerShdw blurRad="38100" dist="25400" dir="5400000" algn="ctr" rotWithShape="0">
                            <a:srgbClr val="6E747A">
                              <a:alpha val="43000"/>
                            </a:srgbClr>
                          </a:outerShdw>
                        </a:effectLst>
                      </a:rPr>
                      <a:t>:</a:t>
                    </a:r>
                  </a:p>
                  <a:p>
                    <a:pPr marL="285750" lvl="1" indent="-285750" defTabSz="1778000">
                      <a:lnSpc>
                        <a:spcPct val="90000"/>
                      </a:lnSpc>
                      <a:spcAft>
                        <a:spcPct val="15000"/>
                      </a:spcAft>
                      <a:buFontTx/>
                      <a:buChar char="-"/>
                    </a:pPr>
                    <a:r>
                      <a:rPr lang="en-US" sz="1200" smtClean="0">
                        <a:ln w="0"/>
                        <a:solidFill>
                          <a:schemeClr val="tx1"/>
                        </a:solidFill>
                        <a:effectLst>
                          <a:outerShdw blurRad="38100" dist="25400" dir="5400000" algn="ctr" rotWithShape="0">
                            <a:srgbClr val="6E747A">
                              <a:alpha val="43000"/>
                            </a:srgbClr>
                          </a:outerShdw>
                        </a:effectLst>
                      </a:rPr>
                      <a:t>Need for New Permits +</a:t>
                    </a:r>
                    <a:r>
                      <a:rPr lang="en-US" sz="1200">
                        <a:ln w="0"/>
                        <a:solidFill>
                          <a:schemeClr val="tx1"/>
                        </a:solidFill>
                        <a:effectLst>
                          <a:outerShdw blurRad="38100" dist="25400" dir="5400000" algn="ctr" rotWithShape="0">
                            <a:srgbClr val="6E747A">
                              <a:alpha val="43000"/>
                            </a:srgbClr>
                          </a:outerShdw>
                        </a:effectLst>
                      </a:rPr>
                      <a:t> </a:t>
                    </a:r>
                    <a:r>
                      <a:rPr lang="en-US" sz="1200" smtClean="0">
                        <a:ln w="0"/>
                        <a:solidFill>
                          <a:schemeClr val="tx1"/>
                        </a:solidFill>
                        <a:effectLst>
                          <a:outerShdw blurRad="38100" dist="25400" dir="5400000" algn="ctr" rotWithShape="0">
                            <a:srgbClr val="6E747A">
                              <a:alpha val="43000"/>
                            </a:srgbClr>
                          </a:outerShdw>
                        </a:effectLst>
                      </a:rPr>
                      <a:t>New Licenses</a:t>
                    </a:r>
                  </a:p>
                  <a:p>
                    <a:pPr marL="285750" lvl="1" indent="-285750" defTabSz="1778000">
                      <a:lnSpc>
                        <a:spcPct val="90000"/>
                      </a:lnSpc>
                      <a:spcAft>
                        <a:spcPct val="15000"/>
                      </a:spcAft>
                      <a:buFontTx/>
                      <a:buChar char="-"/>
                    </a:pPr>
                    <a:r>
                      <a:rPr lang="en-US" sz="1200" smtClean="0">
                        <a:ln w="0"/>
                        <a:solidFill>
                          <a:schemeClr val="tx1"/>
                        </a:solidFill>
                        <a:effectLst>
                          <a:outerShdw blurRad="38100" dist="25400" dir="5400000" algn="ctr" rotWithShape="0">
                            <a:srgbClr val="6E747A">
                              <a:alpha val="43000"/>
                            </a:srgbClr>
                          </a:outerShdw>
                        </a:effectLst>
                      </a:rPr>
                      <a:t>Asset conveyancing/transfer taxes</a:t>
                    </a:r>
                  </a:p>
                  <a:p>
                    <a:pPr marL="285750" lvl="1" indent="-285750" defTabSz="1778000">
                      <a:lnSpc>
                        <a:spcPct val="90000"/>
                      </a:lnSpc>
                      <a:spcAft>
                        <a:spcPct val="15000"/>
                      </a:spcAft>
                      <a:buFontTx/>
                      <a:buChar char="-"/>
                    </a:pPr>
                    <a:r>
                      <a:rPr lang="en-US" sz="1200" smtClean="0">
                        <a:ln w="0"/>
                        <a:solidFill>
                          <a:schemeClr val="tx1"/>
                        </a:solidFill>
                        <a:effectLst>
                          <a:outerShdw blurRad="38100" dist="25400" dir="5400000" algn="ctr" rotWithShape="0">
                            <a:srgbClr val="6E747A">
                              <a:alpha val="43000"/>
                            </a:srgbClr>
                          </a:outerShdw>
                        </a:effectLst>
                      </a:rPr>
                      <a:t>Loss of tax attributes</a:t>
                    </a:r>
                    <a:endParaRPr lang="en-US" sz="1200">
                      <a:ln w="0"/>
                      <a:solidFill>
                        <a:schemeClr val="tx1"/>
                      </a:solidFill>
                      <a:effectLst>
                        <a:outerShdw blurRad="38100" dist="25400" dir="5400000" algn="ctr" rotWithShape="0">
                          <a:srgbClr val="6E747A">
                            <a:alpha val="43000"/>
                          </a:srgbClr>
                        </a:outerShdw>
                      </a:effectLst>
                    </a:endParaRPr>
                  </a:p>
                  <a:p>
                    <a:pPr marL="285750" lvl="1" indent="-285750" algn="l" defTabSz="1778000">
                      <a:lnSpc>
                        <a:spcPct val="90000"/>
                      </a:lnSpc>
                      <a:spcBef>
                        <a:spcPct val="0"/>
                      </a:spcBef>
                      <a:spcAft>
                        <a:spcPct val="15000"/>
                      </a:spcAft>
                      <a:buChar char="•"/>
                    </a:pPr>
                    <a:endParaRPr lang="en-US" sz="4000" kern="1200"/>
                  </a:p>
                </p:txBody>
              </p:sp>
              <p:sp>
                <p:nvSpPr>
                  <p:cNvPr id="11" name="Circular Arrow 10"/>
                  <p:cNvSpPr/>
                  <p:nvPr/>
                </p:nvSpPr>
                <p:spPr>
                  <a:xfrm>
                    <a:off x="2856479" y="1360128"/>
                    <a:ext cx="3539393" cy="4165639"/>
                  </a:xfrm>
                  <a:prstGeom prst="circularArrow">
                    <a:avLst>
                      <a:gd name="adj1" fmla="val 2427"/>
                      <a:gd name="adj2" fmla="val 293664"/>
                      <a:gd name="adj3" fmla="val 19530825"/>
                      <a:gd name="adj4" fmla="val 12616724"/>
                      <a:gd name="adj5" fmla="val 2832"/>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a:p>
                </p:txBody>
              </p:sp>
              <p:sp>
                <p:nvSpPr>
                  <p:cNvPr id="12" name="Freeform 11"/>
                  <p:cNvSpPr/>
                  <p:nvPr/>
                </p:nvSpPr>
                <p:spPr>
                  <a:xfrm>
                    <a:off x="3604509" y="1286308"/>
                    <a:ext cx="2035314" cy="806187"/>
                  </a:xfrm>
                  <a:custGeom>
                    <a:gdLst>
                      <a:gd name="connsiteX0" fmla="*/ 0 w 2027293"/>
                      <a:gd name="connsiteY0" fmla="*/ 80619 h 806187"/>
                      <a:gd name="connsiteX1" fmla="*/ 80619 w 2027293"/>
                      <a:gd name="connsiteY1" fmla="*/ 0 h 806187"/>
                      <a:gd name="connsiteX2" fmla="*/ 1946674 w 2027293"/>
                      <a:gd name="connsiteY2" fmla="*/ 0 h 806187"/>
                      <a:gd name="connsiteX3" fmla="*/ 2027293 w 2027293"/>
                      <a:gd name="connsiteY3" fmla="*/ 80619 h 806187"/>
                      <a:gd name="connsiteX4" fmla="*/ 2027293 w 2027293"/>
                      <a:gd name="connsiteY4" fmla="*/ 725568 h 806187"/>
                      <a:gd name="connsiteX5" fmla="*/ 1946674 w 2027293"/>
                      <a:gd name="connsiteY5" fmla="*/ 806187 h 806187"/>
                      <a:gd name="connsiteX6" fmla="*/ 80619 w 2027293"/>
                      <a:gd name="connsiteY6" fmla="*/ 806187 h 806187"/>
                      <a:gd name="connsiteX7" fmla="*/ 0 w 2027293"/>
                      <a:gd name="connsiteY7" fmla="*/ 725568 h 806187"/>
                      <a:gd name="connsiteX8" fmla="*/ 0 w 2027293"/>
                      <a:gd name="connsiteY8" fmla="*/ 80619 h 80618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27293" h="806187">
                        <a:moveTo>
                          <a:pt x="0" y="80619"/>
                        </a:moveTo>
                        <a:cubicBezTo>
                          <a:pt x="0" y="36094"/>
                          <a:pt x="36094" y="0"/>
                          <a:pt x="80619" y="0"/>
                        </a:cubicBezTo>
                        <a:lnTo>
                          <a:pt x="1946674" y="0"/>
                        </a:lnTo>
                        <a:cubicBezTo>
                          <a:pt x="1991199" y="0"/>
                          <a:pt x="2027293" y="36094"/>
                          <a:pt x="2027293" y="80619"/>
                        </a:cubicBezTo>
                        <a:lnTo>
                          <a:pt x="2027293" y="725568"/>
                        </a:lnTo>
                        <a:cubicBezTo>
                          <a:pt x="2027293" y="770093"/>
                          <a:pt x="1991199" y="806187"/>
                          <a:pt x="1946674" y="806187"/>
                        </a:cubicBezTo>
                        <a:lnTo>
                          <a:pt x="80619" y="806187"/>
                        </a:lnTo>
                        <a:cubicBezTo>
                          <a:pt x="36094" y="806187"/>
                          <a:pt x="0" y="770093"/>
                          <a:pt x="0" y="725568"/>
                        </a:cubicBezTo>
                        <a:lnTo>
                          <a:pt x="0" y="80619"/>
                        </a:lnTo>
                        <a:close/>
                      </a:path>
                    </a:pathLst>
                  </a:custGeom>
                </p:spPr>
                <p:style>
                  <a:lnRef idx="2">
                    <a:schemeClr val="dk1"/>
                  </a:lnRef>
                  <a:fillRef idx="1">
                    <a:schemeClr val="lt1"/>
                  </a:fillRef>
                  <a:effectRef idx="0">
                    <a:schemeClr val="dk1"/>
                  </a:effectRef>
                  <a:fontRef idx="minor">
                    <a:schemeClr val="dk1"/>
                  </a:fontRef>
                </p:style>
                <p:txBody>
                  <a:bodyPr spcFirstLastPara="0" vert="horz" wrap="square" lIns="111242" tIns="82032" rIns="111242" bIns="82032" numCol="1" spcCol="1270" anchor="ctr" anchorCtr="0">
                    <a:noAutofit/>
                  </a:bodyPr>
                  <a:lstStyle/>
                  <a:p>
                    <a:pPr lvl="0" algn="ctr" defTabSz="2044700">
                      <a:lnSpc>
                        <a:spcPct val="90000"/>
                      </a:lnSpc>
                      <a:spcBef>
                        <a:spcPct val="0"/>
                      </a:spcBef>
                      <a:spcAft>
                        <a:spcPct val="35000"/>
                      </a:spcAft>
                    </a:pPr>
                    <a:r>
                      <a:rPr lang="en-US" sz="1200" kern="1200" smtClean="0">
                        <a:ln w="0"/>
                        <a:solidFill>
                          <a:schemeClr val="accent1"/>
                        </a:solidFill>
                        <a:effectLst>
                          <a:outerShdw blurRad="38100" dist="25400" dir="5400000" algn="ctr" rotWithShape="0">
                            <a:srgbClr val="6E747A">
                              <a:alpha val="43000"/>
                            </a:srgbClr>
                          </a:outerShdw>
                        </a:effectLst>
                      </a:rPr>
                      <a:t>Assets + Assumed Liabilities and Contracts  are transferred “Free and Clear” to </a:t>
                    </a:r>
                    <a:r>
                      <a:rPr lang="en-US" sz="1200" b="1" kern="1200" err="1" smtClean="0">
                        <a:ln w="0"/>
                        <a:solidFill>
                          <a:schemeClr val="accent1"/>
                        </a:solidFill>
                        <a:effectLst>
                          <a:outerShdw blurRad="38100" dist="25400" dir="5400000" algn="ctr" rotWithShape="0">
                            <a:srgbClr val="6E747A">
                              <a:alpha val="43000"/>
                            </a:srgbClr>
                          </a:outerShdw>
                        </a:effectLst>
                      </a:rPr>
                      <a:t>NewCO</a:t>
                    </a:r>
                    <a:endParaRPr lang="en-US" sz="1200" kern="1200">
                      <a:ln w="0"/>
                      <a:solidFill>
                        <a:schemeClr val="accent1"/>
                      </a:solidFill>
                      <a:effectLst>
                        <a:outerShdw blurRad="38100" dist="25400" dir="5400000" algn="ctr" rotWithShape="0">
                          <a:srgbClr val="6E747A">
                            <a:alpha val="43000"/>
                          </a:srgbClr>
                        </a:outerShdw>
                      </a:effectLst>
                    </a:endParaRPr>
                  </a:p>
                </p:txBody>
              </p:sp>
            </p:grpSp>
            <p:sp>
              <p:nvSpPr>
                <p:cNvPr id="21" name="Freeform 20"/>
                <p:cNvSpPr/>
                <p:nvPr/>
              </p:nvSpPr>
              <p:spPr>
                <a:xfrm>
                  <a:off x="762001" y="2638715"/>
                  <a:ext cx="2285999" cy="1339234"/>
                </a:xfrm>
                <a:custGeom>
                  <a:gdLst>
                    <a:gd name="connsiteX0" fmla="*/ 0 w 2280705"/>
                    <a:gd name="connsiteY0" fmla="*/ 188110 h 1881104"/>
                    <a:gd name="connsiteX1" fmla="*/ 188110 w 2280705"/>
                    <a:gd name="connsiteY1" fmla="*/ 0 h 1881104"/>
                    <a:gd name="connsiteX2" fmla="*/ 2092595 w 2280705"/>
                    <a:gd name="connsiteY2" fmla="*/ 0 h 1881104"/>
                    <a:gd name="connsiteX3" fmla="*/ 2280705 w 2280705"/>
                    <a:gd name="connsiteY3" fmla="*/ 188110 h 1881104"/>
                    <a:gd name="connsiteX4" fmla="*/ 2280705 w 2280705"/>
                    <a:gd name="connsiteY4" fmla="*/ 1692994 h 1881104"/>
                    <a:gd name="connsiteX5" fmla="*/ 2092595 w 2280705"/>
                    <a:gd name="connsiteY5" fmla="*/ 1881104 h 1881104"/>
                    <a:gd name="connsiteX6" fmla="*/ 188110 w 2280705"/>
                    <a:gd name="connsiteY6" fmla="*/ 1881104 h 1881104"/>
                    <a:gd name="connsiteX7" fmla="*/ 0 w 2280705"/>
                    <a:gd name="connsiteY7" fmla="*/ 1692994 h 1881104"/>
                    <a:gd name="connsiteX8" fmla="*/ 0 w 2280705"/>
                    <a:gd name="connsiteY8" fmla="*/ 188110 h 188110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0705" h="1881103">
                      <a:moveTo>
                        <a:pt x="0" y="188110"/>
                      </a:moveTo>
                      <a:cubicBezTo>
                        <a:pt x="0" y="84220"/>
                        <a:pt x="84220" y="0"/>
                        <a:pt x="188110" y="0"/>
                      </a:cubicBezTo>
                      <a:lnTo>
                        <a:pt x="2092595" y="0"/>
                      </a:lnTo>
                      <a:cubicBezTo>
                        <a:pt x="2196485" y="0"/>
                        <a:pt x="2280705" y="84220"/>
                        <a:pt x="2280705" y="188110"/>
                      </a:cubicBezTo>
                      <a:lnTo>
                        <a:pt x="2280705" y="1692994"/>
                      </a:lnTo>
                      <a:cubicBezTo>
                        <a:pt x="2280705" y="1796884"/>
                        <a:pt x="2196485" y="1881104"/>
                        <a:pt x="2092595" y="1881104"/>
                      </a:cubicBezTo>
                      <a:lnTo>
                        <a:pt x="188110" y="1881104"/>
                      </a:lnTo>
                      <a:cubicBezTo>
                        <a:pt x="84220" y="1881104"/>
                        <a:pt x="0" y="1796884"/>
                        <a:pt x="0" y="1692994"/>
                      </a:cubicBezTo>
                      <a:lnTo>
                        <a:pt x="0" y="18811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489" tIns="522582" rIns="119489" bIns="119490" numCol="1" spcCol="1270" anchor="ctr" anchorCtr="0">
                  <a:noAutofit/>
                </a:bodyPr>
                <a:lstStyle/>
                <a:p>
                  <a:pPr marL="0" lvl="1" algn="ctr" defTabSz="1778000">
                    <a:lnSpc>
                      <a:spcPct val="90000"/>
                    </a:lnSpc>
                    <a:spcAft>
                      <a:spcPct val="0"/>
                    </a:spcAft>
                  </a:pPr>
                  <a:endParaRPr lang="en-US" smtClean="0">
                    <a:ln w="0"/>
                    <a:solidFill>
                      <a:schemeClr val="accent1"/>
                    </a:solidFill>
                    <a:effectLst>
                      <a:outerShdw blurRad="38100" dist="25400" dir="5400000" algn="ctr" rotWithShape="0">
                        <a:srgbClr val="6E747A">
                          <a:alpha val="43000"/>
                        </a:srgbClr>
                      </a:outerShdw>
                    </a:effectLst>
                  </a:endParaRPr>
                </a:p>
                <a:p>
                  <a:pPr marL="0" lvl="1" algn="ctr" defTabSz="1778000">
                    <a:lnSpc>
                      <a:spcPct val="90000"/>
                    </a:lnSpc>
                    <a:spcAft>
                      <a:spcPct val="0"/>
                    </a:spcAft>
                  </a:pPr>
                  <a:r>
                    <a:rPr lang="en-US" b="1" smtClean="0">
                      <a:ln w="0"/>
                      <a:solidFill>
                        <a:schemeClr val="accent1"/>
                      </a:solidFill>
                      <a:effectLst>
                        <a:outerShdw blurRad="38100" dist="25400" dir="5400000" algn="ctr" rotWithShape="0">
                          <a:srgbClr val="6E747A">
                            <a:alpha val="43000"/>
                          </a:srgbClr>
                        </a:outerShdw>
                      </a:effectLst>
                    </a:rPr>
                    <a:t>Debtor Company</a:t>
                  </a:r>
                  <a:endParaRPr lang="en-US" sz="1200" b="1" smtClean="0">
                    <a:ln w="0"/>
                    <a:solidFill>
                      <a:srgbClr val="FF0000"/>
                    </a:solidFill>
                    <a:effectLst>
                      <a:outerShdw blurRad="38100" dist="25400" dir="5400000" algn="ctr" rotWithShape="0">
                        <a:srgbClr val="6E747A">
                          <a:alpha val="43000"/>
                        </a:srgbClr>
                      </a:outerShdw>
                    </a:effectLst>
                  </a:endParaRPr>
                </a:p>
                <a:p>
                  <a:pPr marL="285750" lvl="1" indent="-285750" defTabSz="1778000">
                    <a:lnSpc>
                      <a:spcPct val="90000"/>
                    </a:lnSpc>
                    <a:spcAft>
                      <a:spcPct val="15000"/>
                    </a:spcAft>
                    <a:buFontTx/>
                    <a:buChar char="-"/>
                  </a:pPr>
                  <a:r>
                    <a:rPr lang="en-US" sz="1200" b="1" smtClean="0">
                      <a:ln w="0"/>
                      <a:solidFill>
                        <a:schemeClr val="tx1"/>
                      </a:solidFill>
                      <a:effectLst>
                        <a:outerShdw blurRad="38100" dist="25400" dir="5400000" algn="ctr" rotWithShape="0">
                          <a:srgbClr val="6E747A">
                            <a:alpha val="43000"/>
                          </a:srgbClr>
                        </a:outerShdw>
                      </a:effectLst>
                    </a:rPr>
                    <a:t>Retains:</a:t>
                  </a:r>
                </a:p>
                <a:p>
                  <a:pPr marL="285750" lvl="1" indent="-285750" defTabSz="1778000">
                    <a:lnSpc>
                      <a:spcPct val="90000"/>
                    </a:lnSpc>
                    <a:spcAft>
                      <a:spcPct val="15000"/>
                    </a:spcAft>
                    <a:buFontTx/>
                    <a:buChar char="-"/>
                  </a:pPr>
                  <a:r>
                    <a:rPr lang="en-US" sz="1200" smtClean="0">
                      <a:ln w="0"/>
                      <a:solidFill>
                        <a:schemeClr val="tx1"/>
                      </a:solidFill>
                      <a:effectLst>
                        <a:outerShdw blurRad="38100" dist="25400" dir="5400000" algn="ctr" rotWithShape="0">
                          <a:srgbClr val="6E747A">
                            <a:alpha val="43000"/>
                          </a:srgbClr>
                        </a:outerShdw>
                      </a:effectLst>
                    </a:rPr>
                    <a:t>Unassumed Liabilities + liens</a:t>
                  </a:r>
                </a:p>
                <a:p>
                  <a:pPr marL="285750" lvl="1" indent="-285750" defTabSz="1778000">
                    <a:lnSpc>
                      <a:spcPct val="90000"/>
                    </a:lnSpc>
                    <a:spcAft>
                      <a:spcPct val="15000"/>
                    </a:spcAft>
                    <a:buFontTx/>
                    <a:buChar char="-"/>
                  </a:pPr>
                  <a:r>
                    <a:rPr lang="en-US" sz="1200" smtClean="0">
                      <a:ln w="0"/>
                      <a:solidFill>
                        <a:schemeClr val="tx1"/>
                      </a:solidFill>
                      <a:effectLst>
                        <a:outerShdw blurRad="38100" dist="25400" dir="5400000" algn="ctr" rotWithShape="0">
                          <a:srgbClr val="6E747A">
                            <a:alpha val="43000"/>
                          </a:srgbClr>
                        </a:outerShdw>
                      </a:effectLst>
                    </a:rPr>
                    <a:t>Liens are applied to Purchase Price (in place of assets/collateral)</a:t>
                  </a:r>
                </a:p>
                <a:p>
                  <a:pPr marL="0" lvl="1" algn="l" defTabSz="1778000">
                    <a:lnSpc>
                      <a:spcPct val="90000"/>
                    </a:lnSpc>
                    <a:spcBef>
                      <a:spcPct val="0"/>
                    </a:spcBef>
                    <a:spcAft>
                      <a:spcPct val="15000"/>
                    </a:spcAft>
                  </a:pPr>
                  <a:endParaRPr lang="en-US" sz="4000" kern="1200"/>
                </a:p>
              </p:txBody>
            </p:sp>
          </p:grpSp>
        </p:grpSp>
        <p:sp>
          <p:nvSpPr>
            <p:cNvPr id="20" name="Freeform 19"/>
            <p:cNvSpPr/>
            <p:nvPr/>
          </p:nvSpPr>
          <p:spPr>
            <a:xfrm>
              <a:off x="3527983" y="4607973"/>
              <a:ext cx="2027293" cy="724407"/>
            </a:xfrm>
            <a:custGeom>
              <a:gdLst>
                <a:gd name="connsiteX0" fmla="*/ 0 w 2027293"/>
                <a:gd name="connsiteY0" fmla="*/ 80619 h 806187"/>
                <a:gd name="connsiteX1" fmla="*/ 80619 w 2027293"/>
                <a:gd name="connsiteY1" fmla="*/ 0 h 806187"/>
                <a:gd name="connsiteX2" fmla="*/ 1946674 w 2027293"/>
                <a:gd name="connsiteY2" fmla="*/ 0 h 806187"/>
                <a:gd name="connsiteX3" fmla="*/ 2027293 w 2027293"/>
                <a:gd name="connsiteY3" fmla="*/ 80619 h 806187"/>
                <a:gd name="connsiteX4" fmla="*/ 2027293 w 2027293"/>
                <a:gd name="connsiteY4" fmla="*/ 725568 h 806187"/>
                <a:gd name="connsiteX5" fmla="*/ 1946674 w 2027293"/>
                <a:gd name="connsiteY5" fmla="*/ 806187 h 806187"/>
                <a:gd name="connsiteX6" fmla="*/ 80619 w 2027293"/>
                <a:gd name="connsiteY6" fmla="*/ 806187 h 806187"/>
                <a:gd name="connsiteX7" fmla="*/ 0 w 2027293"/>
                <a:gd name="connsiteY7" fmla="*/ 725568 h 806187"/>
                <a:gd name="connsiteX8" fmla="*/ 0 w 2027293"/>
                <a:gd name="connsiteY8" fmla="*/ 80619 h 80618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27293" h="806187">
                  <a:moveTo>
                    <a:pt x="0" y="80619"/>
                  </a:moveTo>
                  <a:cubicBezTo>
                    <a:pt x="0" y="36094"/>
                    <a:pt x="36094" y="0"/>
                    <a:pt x="80619" y="0"/>
                  </a:cubicBezTo>
                  <a:lnTo>
                    <a:pt x="1946674" y="0"/>
                  </a:lnTo>
                  <a:cubicBezTo>
                    <a:pt x="1991199" y="0"/>
                    <a:pt x="2027293" y="36094"/>
                    <a:pt x="2027293" y="80619"/>
                  </a:cubicBezTo>
                  <a:lnTo>
                    <a:pt x="2027293" y="725568"/>
                  </a:lnTo>
                  <a:cubicBezTo>
                    <a:pt x="2027293" y="770093"/>
                    <a:pt x="1991199" y="806187"/>
                    <a:pt x="1946674" y="806187"/>
                  </a:cubicBezTo>
                  <a:lnTo>
                    <a:pt x="80619" y="806187"/>
                  </a:lnTo>
                  <a:cubicBezTo>
                    <a:pt x="36094" y="806187"/>
                    <a:pt x="0" y="770093"/>
                    <a:pt x="0" y="725568"/>
                  </a:cubicBezTo>
                  <a:lnTo>
                    <a:pt x="0" y="80619"/>
                  </a:lnTo>
                  <a:close/>
                </a:path>
              </a:pathLst>
            </a:custGeom>
          </p:spPr>
          <p:style>
            <a:lnRef idx="2">
              <a:schemeClr val="dk1"/>
            </a:lnRef>
            <a:fillRef idx="1">
              <a:schemeClr val="lt1"/>
            </a:fillRef>
            <a:effectRef idx="0">
              <a:schemeClr val="dk1"/>
            </a:effectRef>
            <a:fontRef idx="minor">
              <a:schemeClr val="dk1"/>
            </a:fontRef>
          </p:style>
          <p:txBody>
            <a:bodyPr spcFirstLastPara="0" vert="horz" wrap="square" lIns="111242" tIns="82032" rIns="111242" bIns="82032" numCol="1" spcCol="1270" anchor="ctr" anchorCtr="0">
              <a:noAutofit/>
            </a:bodyPr>
            <a:lstStyle/>
            <a:p>
              <a:pPr lvl="0" algn="ctr" defTabSz="2044700">
                <a:lnSpc>
                  <a:spcPct val="90000"/>
                </a:lnSpc>
                <a:spcBef>
                  <a:spcPct val="0"/>
                </a:spcBef>
                <a:spcAft>
                  <a:spcPct val="35000"/>
                </a:spcAft>
              </a:pPr>
              <a:r>
                <a:rPr lang="en-US" sz="1600" kern="1200" smtClean="0">
                  <a:ln w="0"/>
                  <a:solidFill>
                    <a:schemeClr val="accent1"/>
                  </a:solidFill>
                  <a:effectLst>
                    <a:outerShdw blurRad="38100" dist="25400" dir="5400000" algn="ctr" rotWithShape="0">
                      <a:srgbClr val="6E747A">
                        <a:alpha val="43000"/>
                      </a:srgbClr>
                    </a:outerShdw>
                  </a:effectLst>
                </a:rPr>
                <a:t>Purchase Price </a:t>
              </a:r>
              <a:endParaRPr lang="en-US" sz="1600" kern="1200">
                <a:ln w="0"/>
                <a:solidFill>
                  <a:schemeClr val="accent1"/>
                </a:solidFill>
                <a:effectLst>
                  <a:outerShdw blurRad="38100" dist="25400" dir="5400000" algn="ctr" rotWithShape="0">
                    <a:srgbClr val="6E747A">
                      <a:alpha val="43000"/>
                    </a:srgbClr>
                  </a:outerShdw>
                </a:effectLst>
              </a:endParaRPr>
            </a:p>
          </p:txBody>
        </p:sp>
      </p:grpSp>
      <p:sp>
        <p:nvSpPr>
          <p:cNvPr id="26" name="TextBox 25"/>
          <p:cNvSpPr txBox="1"/>
          <p:nvPr/>
        </p:nvSpPr>
        <p:spPr>
          <a:xfrm>
            <a:off x="914400" y="1164991"/>
            <a:ext cx="3657600" cy="923330"/>
          </a:xfrm>
          <a:prstGeom prst="rect">
            <a:avLst/>
          </a:prstGeom>
          <a:noFill/>
        </p:spPr>
        <p:txBody>
          <a:bodyPr wrap="square" rtlCol="0">
            <a:spAutoFit/>
          </a:bodyPr>
          <a:lstStyle/>
          <a:p>
            <a:pPr algn="just"/>
            <a:r>
              <a:rPr lang="en-US" sz="1200" b="1" smtClean="0"/>
              <a:t>*In a traditional Vesting Order, the purchased assets vest out of the debtor </a:t>
            </a:r>
            <a:r>
              <a:rPr lang="en-US" sz="1200" b="1"/>
              <a:t>c</a:t>
            </a:r>
            <a:r>
              <a:rPr lang="en-US" sz="1200" b="1" smtClean="0"/>
              <a:t>ompany into the new buyer entity</a:t>
            </a:r>
          </a:p>
          <a:p>
            <a:endParaRPr lang="en-US"/>
          </a:p>
        </p:txBody>
      </p:sp>
      <p:sp>
        <p:nvSpPr>
          <p:cNvPr id="16" name="object 2"/>
          <p:cNvSpPr txBox="1">
            <a:spLocks noGrp="1"/>
          </p:cNvSpPr>
          <p:nvPr>
            <p:ph type="title"/>
          </p:nvPr>
        </p:nvSpPr>
        <p:spPr>
          <a:xfrm>
            <a:off x="914400" y="685800"/>
            <a:ext cx="3505200" cy="298672"/>
          </a:xfrm>
          <a:prstGeom prst="rect">
            <a:avLst/>
          </a:prstGeom>
        </p:spPr>
        <p:txBody>
          <a:bodyPr vert="horz" wrap="square" lIns="0" tIns="0" rIns="0" bIns="0" numCol="1" rtlCol="0" anchor="b" anchorCtr="0" compatLnSpc="1">
            <a:prstTxWarp prst="textNoShape">
              <a:avLst/>
            </a:prstTxWarp>
            <a:spAutoFit/>
          </a:bodyPr>
          <a:lstStyle/>
          <a:p>
            <a:pPr marL="11206"/>
            <a:r>
              <a:rPr lang="en-US" sz="1941" spc="-4" smtClean="0"/>
              <a:t>Traditional Vesting Order</a:t>
            </a:r>
            <a:endParaRPr sz="1941"/>
          </a:p>
        </p:txBody>
      </p:sp>
      <p:pic>
        <p:nvPicPr>
          <p:cNvPr id="18" name="Picture 17" descr="Home | Davies"/>
          <p:cNvPicPr/>
          <p:nvPr/>
        </p:nvPicPr>
        <p:blipFill>
          <a:blip r:embed="rId3">
            <a:extLst>
              <a:ext uri="{28A0092B-C50C-407E-A947-70E740481C1C}">
                <a14:useLocalDpi xmlns:a14="http://schemas.microsoft.com/office/drawing/2010/main" val="0"/>
              </a:ext>
            </a:extLst>
          </a:blip>
          <a:stretch>
            <a:fillRect/>
          </a:stretch>
        </p:blipFill>
        <p:spPr bwMode="auto">
          <a:xfrm>
            <a:off x="7924800" y="6312568"/>
            <a:ext cx="1219200" cy="545432"/>
          </a:xfrm>
          <a:prstGeom prst="rect">
            <a:avLst/>
          </a:prstGeom>
          <a:noFill/>
          <a:ln>
            <a:noFill/>
          </a:ln>
        </p:spPr>
      </p:pic>
    </p:spTree>
    <p:extLst>
      <p:ext uri="{BB962C8B-B14F-4D97-AF65-F5344CB8AC3E}">
        <p14:creationId xmlns:p14="http://schemas.microsoft.com/office/powerpoint/2010/main" val="3052434386"/>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2" name="Circular Arrow 21"/>
          <p:cNvSpPr/>
          <p:nvPr/>
        </p:nvSpPr>
        <p:spPr>
          <a:xfrm rot="10800000">
            <a:off x="2513583" y="1897886"/>
            <a:ext cx="3539394" cy="3861767"/>
          </a:xfrm>
          <a:prstGeom prst="circularArrow">
            <a:avLst>
              <a:gd name="adj1" fmla="val 2427"/>
              <a:gd name="adj2" fmla="val 304277"/>
              <a:gd name="adj3" fmla="val 19530825"/>
              <a:gd name="adj4" fmla="val 12502577"/>
              <a:gd name="adj5" fmla="val 2832"/>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US"/>
          </a:p>
        </p:txBody>
      </p:sp>
      <p:sp>
        <p:nvSpPr>
          <p:cNvPr id="4" name="Slide Number Placeholder 3"/>
          <p:cNvSpPr>
            <a:spLocks noGrp="1"/>
          </p:cNvSpPr>
          <p:nvPr>
            <p:ph type="sldNum" sz="quarter" idx="10"/>
          </p:nvPr>
        </p:nvSpPr>
        <p:spPr/>
        <p:txBody>
          <a:bodyPr/>
          <a:lstStyle/>
          <a:p>
            <a:fld id="{CF9BC914-C69D-4A07-AF05-9294CE4F93CA}" type="slidenum">
              <a:rPr lang="en-CA" smtClean="0"/>
              <a:t>13</a:t>
            </a:fld>
            <a:endParaRPr lang="en-CA"/>
          </a:p>
        </p:txBody>
      </p:sp>
      <p:sp>
        <p:nvSpPr>
          <p:cNvPr id="26" name="TextBox 25"/>
          <p:cNvSpPr txBox="1"/>
          <p:nvPr/>
        </p:nvSpPr>
        <p:spPr>
          <a:xfrm>
            <a:off x="914400" y="1143000"/>
            <a:ext cx="3657600" cy="1107996"/>
          </a:xfrm>
          <a:prstGeom prst="rect">
            <a:avLst/>
          </a:prstGeom>
          <a:noFill/>
        </p:spPr>
        <p:txBody>
          <a:bodyPr wrap="square" rtlCol="0">
            <a:spAutoFit/>
          </a:bodyPr>
          <a:lstStyle/>
          <a:p>
            <a:r>
              <a:rPr lang="en-US" sz="1200" b="1" smtClean="0"/>
              <a:t>*In a Reverse Vesting Order, the unwanted  liabilities are vested out of the debtor company into a newly formed company, offering the buyer numerous advantages</a:t>
            </a:r>
          </a:p>
          <a:p>
            <a:endParaRPr lang="en-US"/>
          </a:p>
        </p:txBody>
      </p:sp>
      <p:grpSp>
        <p:nvGrpSpPr>
          <p:cNvPr id="5" name="Group 4"/>
          <p:cNvGrpSpPr/>
          <p:nvPr/>
        </p:nvGrpSpPr>
        <p:grpSpPr>
          <a:xfrm>
            <a:off x="1089177" y="1226800"/>
            <a:ext cx="7600831" cy="4703190"/>
            <a:chOff x="1075710" y="1017043"/>
            <a:chExt cx="7600831" cy="4703190"/>
          </a:xfrm>
        </p:grpSpPr>
        <p:grpSp>
          <p:nvGrpSpPr>
            <p:cNvPr id="25" name="Group 24"/>
            <p:cNvGrpSpPr/>
            <p:nvPr/>
          </p:nvGrpSpPr>
          <p:grpSpPr>
            <a:xfrm>
              <a:off x="1075710" y="1017043"/>
              <a:ext cx="7044107" cy="4703190"/>
              <a:chOff x="572994" y="661265"/>
              <a:chExt cx="7044107" cy="4749195"/>
            </a:xfrm>
          </p:grpSpPr>
          <p:grpSp>
            <p:nvGrpSpPr>
              <p:cNvPr id="23" name="Group 22"/>
              <p:cNvGrpSpPr/>
              <p:nvPr/>
            </p:nvGrpSpPr>
            <p:grpSpPr>
              <a:xfrm>
                <a:off x="572994" y="661265"/>
                <a:ext cx="7044107" cy="3574015"/>
                <a:chOff x="649195" y="812037"/>
                <a:chExt cx="7044107" cy="3574015"/>
              </a:xfrm>
            </p:grpSpPr>
            <p:sp>
              <p:nvSpPr>
                <p:cNvPr id="11" name="Circular Arrow 10"/>
                <p:cNvSpPr/>
                <p:nvPr/>
              </p:nvSpPr>
              <p:spPr>
                <a:xfrm rot="3900065">
                  <a:off x="3975411" y="668161"/>
                  <a:ext cx="3574015" cy="3861767"/>
                </a:xfrm>
                <a:prstGeom prst="circularArrow">
                  <a:avLst>
                    <a:gd name="adj1" fmla="val 2427"/>
                    <a:gd name="adj2" fmla="val 304277"/>
                    <a:gd name="adj3" fmla="val 19530825"/>
                    <a:gd name="adj4" fmla="val 15240507"/>
                    <a:gd name="adj5" fmla="val 2832"/>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a:p>
              </p:txBody>
            </p:sp>
            <p:sp>
              <p:nvSpPr>
                <p:cNvPr id="21" name="Freeform 20"/>
                <p:cNvSpPr/>
                <p:nvPr/>
              </p:nvSpPr>
              <p:spPr>
                <a:xfrm>
                  <a:off x="649195" y="2788454"/>
                  <a:ext cx="2720823" cy="1324559"/>
                </a:xfrm>
                <a:custGeom>
                  <a:gdLst>
                    <a:gd name="connsiteX0" fmla="*/ 0 w 2280705"/>
                    <a:gd name="connsiteY0" fmla="*/ 188110 h 1881104"/>
                    <a:gd name="connsiteX1" fmla="*/ 188110 w 2280705"/>
                    <a:gd name="connsiteY1" fmla="*/ 0 h 1881104"/>
                    <a:gd name="connsiteX2" fmla="*/ 2092595 w 2280705"/>
                    <a:gd name="connsiteY2" fmla="*/ 0 h 1881104"/>
                    <a:gd name="connsiteX3" fmla="*/ 2280705 w 2280705"/>
                    <a:gd name="connsiteY3" fmla="*/ 188110 h 1881104"/>
                    <a:gd name="connsiteX4" fmla="*/ 2280705 w 2280705"/>
                    <a:gd name="connsiteY4" fmla="*/ 1692994 h 1881104"/>
                    <a:gd name="connsiteX5" fmla="*/ 2092595 w 2280705"/>
                    <a:gd name="connsiteY5" fmla="*/ 1881104 h 1881104"/>
                    <a:gd name="connsiteX6" fmla="*/ 188110 w 2280705"/>
                    <a:gd name="connsiteY6" fmla="*/ 1881104 h 1881104"/>
                    <a:gd name="connsiteX7" fmla="*/ 0 w 2280705"/>
                    <a:gd name="connsiteY7" fmla="*/ 1692994 h 1881104"/>
                    <a:gd name="connsiteX8" fmla="*/ 0 w 2280705"/>
                    <a:gd name="connsiteY8" fmla="*/ 188110 h 188110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0705" h="1881103">
                      <a:moveTo>
                        <a:pt x="0" y="188110"/>
                      </a:moveTo>
                      <a:cubicBezTo>
                        <a:pt x="0" y="84220"/>
                        <a:pt x="84220" y="0"/>
                        <a:pt x="188110" y="0"/>
                      </a:cubicBezTo>
                      <a:lnTo>
                        <a:pt x="2092595" y="0"/>
                      </a:lnTo>
                      <a:cubicBezTo>
                        <a:pt x="2196485" y="0"/>
                        <a:pt x="2280705" y="84220"/>
                        <a:pt x="2280705" y="188110"/>
                      </a:cubicBezTo>
                      <a:lnTo>
                        <a:pt x="2280705" y="1692994"/>
                      </a:lnTo>
                      <a:cubicBezTo>
                        <a:pt x="2280705" y="1796884"/>
                        <a:pt x="2196485" y="1881104"/>
                        <a:pt x="2092595" y="1881104"/>
                      </a:cubicBezTo>
                      <a:lnTo>
                        <a:pt x="188110" y="1881104"/>
                      </a:lnTo>
                      <a:cubicBezTo>
                        <a:pt x="84220" y="1881104"/>
                        <a:pt x="0" y="1796884"/>
                        <a:pt x="0" y="1692994"/>
                      </a:cubicBezTo>
                      <a:lnTo>
                        <a:pt x="0" y="18811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489" tIns="522582" rIns="119489" bIns="119490" numCol="1" spcCol="1270" anchor="ctr" anchorCtr="0">
                  <a:noAutofit/>
                </a:bodyPr>
                <a:lstStyle/>
                <a:p>
                  <a:pPr marL="0" lvl="1" algn="ctr" defTabSz="1778000">
                    <a:lnSpc>
                      <a:spcPct val="90000"/>
                    </a:lnSpc>
                    <a:spcAft>
                      <a:spcPct val="0"/>
                    </a:spcAft>
                  </a:pPr>
                  <a:endParaRPr lang="en-US" smtClean="0">
                    <a:ln w="0"/>
                    <a:solidFill>
                      <a:schemeClr val="accent1"/>
                    </a:solidFill>
                    <a:effectLst>
                      <a:outerShdw blurRad="38100" dist="25400" dir="5400000" algn="ctr" rotWithShape="0">
                        <a:srgbClr val="6E747A">
                          <a:alpha val="43000"/>
                        </a:srgbClr>
                      </a:outerShdw>
                    </a:effectLst>
                  </a:endParaRPr>
                </a:p>
                <a:p>
                  <a:pPr marL="0" lvl="1" algn="ctr" defTabSz="1778000">
                    <a:lnSpc>
                      <a:spcPct val="90000"/>
                    </a:lnSpc>
                    <a:spcAft>
                      <a:spcPct val="0"/>
                    </a:spcAft>
                  </a:pPr>
                  <a:r>
                    <a:rPr lang="en-US" b="1" err="1" smtClean="0">
                      <a:ln w="0"/>
                      <a:solidFill>
                        <a:schemeClr val="accent1"/>
                      </a:solidFill>
                      <a:effectLst>
                        <a:outerShdw blurRad="38100" dist="25400" dir="5400000" algn="ctr" rotWithShape="0">
                          <a:srgbClr val="6E747A">
                            <a:alpha val="43000"/>
                          </a:srgbClr>
                        </a:outerShdw>
                      </a:effectLst>
                    </a:rPr>
                    <a:t>ResidualCo</a:t>
                  </a:r>
                  <a:endParaRPr lang="en-US" sz="1200" b="1" smtClean="0">
                    <a:ln w="0"/>
                    <a:solidFill>
                      <a:srgbClr val="FF0000"/>
                    </a:solidFill>
                    <a:effectLst>
                      <a:outerShdw blurRad="38100" dist="25400" dir="5400000" algn="ctr" rotWithShape="0">
                        <a:srgbClr val="6E747A">
                          <a:alpha val="43000"/>
                        </a:srgbClr>
                      </a:outerShdw>
                    </a:effectLst>
                  </a:endParaRPr>
                </a:p>
                <a:p>
                  <a:pPr marL="285750" lvl="1" indent="-285750" defTabSz="1778000">
                    <a:lnSpc>
                      <a:spcPct val="90000"/>
                    </a:lnSpc>
                    <a:spcAft>
                      <a:spcPct val="15000"/>
                    </a:spcAft>
                    <a:buFontTx/>
                    <a:buChar char="-"/>
                  </a:pPr>
                  <a:r>
                    <a:rPr lang="en-US" sz="1200" smtClean="0">
                      <a:ln w="0"/>
                      <a:solidFill>
                        <a:schemeClr val="tx1"/>
                      </a:solidFill>
                      <a:effectLst>
                        <a:outerShdw blurRad="38100" dist="25400" dir="5400000" algn="ctr" rotWithShape="0">
                          <a:srgbClr val="6E747A">
                            <a:alpha val="43000"/>
                          </a:srgbClr>
                        </a:outerShdw>
                      </a:effectLst>
                    </a:rPr>
                    <a:t>Can be administered by Monitor </a:t>
                  </a:r>
                </a:p>
                <a:p>
                  <a:pPr marL="285750" lvl="1" indent="-285750" defTabSz="1778000">
                    <a:lnSpc>
                      <a:spcPct val="90000"/>
                    </a:lnSpc>
                    <a:spcAft>
                      <a:spcPct val="15000"/>
                    </a:spcAft>
                    <a:buFontTx/>
                    <a:buChar char="-"/>
                  </a:pPr>
                  <a:r>
                    <a:rPr lang="en-US" sz="1200" b="1" smtClean="0">
                      <a:ln w="0"/>
                      <a:solidFill>
                        <a:schemeClr val="tx1"/>
                      </a:solidFill>
                      <a:effectLst>
                        <a:outerShdw blurRad="38100" dist="25400" dir="5400000" algn="ctr" rotWithShape="0">
                          <a:srgbClr val="6E747A">
                            <a:alpha val="43000"/>
                          </a:srgbClr>
                        </a:outerShdw>
                      </a:effectLst>
                    </a:rPr>
                    <a:t>Receives</a:t>
                  </a:r>
                  <a:r>
                    <a:rPr lang="en-US" sz="1200" smtClean="0">
                      <a:ln w="0"/>
                      <a:solidFill>
                        <a:schemeClr val="tx1"/>
                      </a:solidFill>
                      <a:effectLst>
                        <a:outerShdw blurRad="38100" dist="25400" dir="5400000" algn="ctr" rotWithShape="0">
                          <a:srgbClr val="6E747A">
                            <a:alpha val="43000"/>
                          </a:srgbClr>
                        </a:outerShdw>
                      </a:effectLst>
                    </a:rPr>
                    <a:t>:</a:t>
                  </a:r>
                </a:p>
                <a:p>
                  <a:pPr marL="285750" lvl="1" indent="-285750" defTabSz="1778000">
                    <a:lnSpc>
                      <a:spcPct val="90000"/>
                    </a:lnSpc>
                    <a:spcAft>
                      <a:spcPct val="15000"/>
                    </a:spcAft>
                    <a:buFontTx/>
                    <a:buChar char="-"/>
                  </a:pPr>
                  <a:r>
                    <a:rPr lang="en-US" sz="1200">
                      <a:ln w="0"/>
                      <a:solidFill>
                        <a:schemeClr val="tx1"/>
                      </a:solidFill>
                      <a:effectLst>
                        <a:outerShdw blurRad="38100" dist="25400" dir="5400000" algn="ctr" rotWithShape="0">
                          <a:srgbClr val="6E747A">
                            <a:alpha val="43000"/>
                          </a:srgbClr>
                        </a:outerShdw>
                      </a:effectLst>
                    </a:rPr>
                    <a:t>U</a:t>
                  </a:r>
                  <a:r>
                    <a:rPr lang="en-US" sz="1200" smtClean="0">
                      <a:ln w="0"/>
                      <a:solidFill>
                        <a:schemeClr val="tx1"/>
                      </a:solidFill>
                      <a:effectLst>
                        <a:outerShdw blurRad="38100" dist="25400" dir="5400000" algn="ctr" rotWithShape="0">
                          <a:srgbClr val="6E747A">
                            <a:alpha val="43000"/>
                          </a:srgbClr>
                        </a:outerShdw>
                      </a:effectLst>
                    </a:rPr>
                    <a:t>nassumed Liabilities &amp; Liens</a:t>
                  </a:r>
                </a:p>
                <a:p>
                  <a:pPr marL="285750" lvl="1" indent="-285750" defTabSz="1778000">
                    <a:lnSpc>
                      <a:spcPct val="90000"/>
                    </a:lnSpc>
                    <a:spcAft>
                      <a:spcPct val="15000"/>
                    </a:spcAft>
                    <a:buFontTx/>
                    <a:buChar char="-"/>
                  </a:pPr>
                  <a:r>
                    <a:rPr lang="en-US" sz="1200" smtClean="0">
                      <a:ln w="0"/>
                      <a:solidFill>
                        <a:schemeClr val="tx1"/>
                      </a:solidFill>
                      <a:effectLst>
                        <a:outerShdw blurRad="38100" dist="25400" dir="5400000" algn="ctr" rotWithShape="0">
                          <a:srgbClr val="6E747A">
                            <a:alpha val="43000"/>
                          </a:srgbClr>
                        </a:outerShdw>
                      </a:effectLst>
                    </a:rPr>
                    <a:t>Excluded Assets</a:t>
                  </a:r>
                </a:p>
                <a:p>
                  <a:pPr marL="285750" lvl="1" indent="-285750" defTabSz="1778000">
                    <a:lnSpc>
                      <a:spcPct val="90000"/>
                    </a:lnSpc>
                    <a:spcAft>
                      <a:spcPct val="15000"/>
                    </a:spcAft>
                    <a:buFontTx/>
                    <a:buChar char="-"/>
                  </a:pPr>
                  <a:r>
                    <a:rPr lang="en-US" sz="1200" smtClean="0">
                      <a:ln w="0"/>
                      <a:solidFill>
                        <a:schemeClr val="tx1"/>
                      </a:solidFill>
                      <a:effectLst>
                        <a:outerShdw blurRad="38100" dist="25400" dir="5400000" algn="ctr" rotWithShape="0">
                          <a:srgbClr val="6E747A">
                            <a:alpha val="43000"/>
                          </a:srgbClr>
                        </a:outerShdw>
                      </a:effectLst>
                    </a:rPr>
                    <a:t>Purchase Price</a:t>
                  </a:r>
                </a:p>
                <a:p>
                  <a:pPr marL="0" lvl="1" algn="l" defTabSz="1778000">
                    <a:lnSpc>
                      <a:spcPct val="90000"/>
                    </a:lnSpc>
                    <a:spcBef>
                      <a:spcPct val="0"/>
                    </a:spcBef>
                    <a:spcAft>
                      <a:spcPct val="15000"/>
                    </a:spcAft>
                  </a:pPr>
                  <a:endParaRPr lang="en-US" sz="4000" kern="1200"/>
                </a:p>
              </p:txBody>
            </p:sp>
          </p:grpSp>
          <p:sp>
            <p:nvSpPr>
              <p:cNvPr id="20" name="Freeform 19"/>
              <p:cNvSpPr/>
              <p:nvPr/>
            </p:nvSpPr>
            <p:spPr>
              <a:xfrm>
                <a:off x="2753449" y="4686053"/>
                <a:ext cx="2027293" cy="724407"/>
              </a:xfrm>
              <a:custGeom>
                <a:gdLst>
                  <a:gd name="connsiteX0" fmla="*/ 0 w 2027293"/>
                  <a:gd name="connsiteY0" fmla="*/ 80619 h 806187"/>
                  <a:gd name="connsiteX1" fmla="*/ 80619 w 2027293"/>
                  <a:gd name="connsiteY1" fmla="*/ 0 h 806187"/>
                  <a:gd name="connsiteX2" fmla="*/ 1946674 w 2027293"/>
                  <a:gd name="connsiteY2" fmla="*/ 0 h 806187"/>
                  <a:gd name="connsiteX3" fmla="*/ 2027293 w 2027293"/>
                  <a:gd name="connsiteY3" fmla="*/ 80619 h 806187"/>
                  <a:gd name="connsiteX4" fmla="*/ 2027293 w 2027293"/>
                  <a:gd name="connsiteY4" fmla="*/ 725568 h 806187"/>
                  <a:gd name="connsiteX5" fmla="*/ 1946674 w 2027293"/>
                  <a:gd name="connsiteY5" fmla="*/ 806187 h 806187"/>
                  <a:gd name="connsiteX6" fmla="*/ 80619 w 2027293"/>
                  <a:gd name="connsiteY6" fmla="*/ 806187 h 806187"/>
                  <a:gd name="connsiteX7" fmla="*/ 0 w 2027293"/>
                  <a:gd name="connsiteY7" fmla="*/ 725568 h 806187"/>
                  <a:gd name="connsiteX8" fmla="*/ 0 w 2027293"/>
                  <a:gd name="connsiteY8" fmla="*/ 80619 h 80618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27293" h="806187">
                    <a:moveTo>
                      <a:pt x="0" y="80619"/>
                    </a:moveTo>
                    <a:cubicBezTo>
                      <a:pt x="0" y="36094"/>
                      <a:pt x="36094" y="0"/>
                      <a:pt x="80619" y="0"/>
                    </a:cubicBezTo>
                    <a:lnTo>
                      <a:pt x="1946674" y="0"/>
                    </a:lnTo>
                    <a:cubicBezTo>
                      <a:pt x="1991199" y="0"/>
                      <a:pt x="2027293" y="36094"/>
                      <a:pt x="2027293" y="80619"/>
                    </a:cubicBezTo>
                    <a:lnTo>
                      <a:pt x="2027293" y="725568"/>
                    </a:lnTo>
                    <a:cubicBezTo>
                      <a:pt x="2027293" y="770093"/>
                      <a:pt x="1991199" y="806187"/>
                      <a:pt x="1946674" y="806187"/>
                    </a:cubicBezTo>
                    <a:lnTo>
                      <a:pt x="80619" y="806187"/>
                    </a:lnTo>
                    <a:cubicBezTo>
                      <a:pt x="36094" y="806187"/>
                      <a:pt x="0" y="770093"/>
                      <a:pt x="0" y="725568"/>
                    </a:cubicBezTo>
                    <a:lnTo>
                      <a:pt x="0" y="80619"/>
                    </a:lnTo>
                    <a:close/>
                  </a:path>
                </a:pathLst>
              </a:custGeom>
            </p:spPr>
            <p:style>
              <a:lnRef idx="2">
                <a:schemeClr val="dk1"/>
              </a:lnRef>
              <a:fillRef idx="1">
                <a:schemeClr val="lt1"/>
              </a:fillRef>
              <a:effectRef idx="0">
                <a:schemeClr val="dk1"/>
              </a:effectRef>
              <a:fontRef idx="minor">
                <a:schemeClr val="dk1"/>
              </a:fontRef>
            </p:style>
            <p:txBody>
              <a:bodyPr spcFirstLastPara="0" vert="horz" wrap="square" lIns="111242" tIns="82032" rIns="111242" bIns="82032" numCol="1" spcCol="1270" anchor="ctr" anchorCtr="0">
                <a:noAutofit/>
              </a:bodyPr>
              <a:lstStyle/>
              <a:p>
                <a:pPr lvl="0" algn="ctr" defTabSz="2044700">
                  <a:lnSpc>
                    <a:spcPct val="90000"/>
                  </a:lnSpc>
                  <a:spcBef>
                    <a:spcPct val="0"/>
                  </a:spcBef>
                  <a:spcAft>
                    <a:spcPct val="35000"/>
                  </a:spcAft>
                </a:pPr>
                <a:r>
                  <a:rPr lang="en-US" sz="1200" kern="1200" smtClean="0">
                    <a:ln w="0"/>
                    <a:solidFill>
                      <a:schemeClr val="accent1"/>
                    </a:solidFill>
                    <a:effectLst>
                      <a:outerShdw blurRad="38100" dist="25400" dir="5400000" algn="ctr" rotWithShape="0">
                        <a:srgbClr val="6E747A">
                          <a:alpha val="43000"/>
                        </a:srgbClr>
                      </a:outerShdw>
                    </a:effectLst>
                  </a:rPr>
                  <a:t>Purchase Price </a:t>
                </a:r>
                <a:r>
                  <a:rPr lang="en-US" sz="1200" smtClean="0">
                    <a:ln w="0"/>
                    <a:solidFill>
                      <a:schemeClr val="accent1"/>
                    </a:solidFill>
                    <a:effectLst>
                      <a:outerShdw blurRad="38100" dist="25400" dir="5400000" algn="ctr" rotWithShape="0">
                        <a:srgbClr val="6E747A">
                          <a:alpha val="43000"/>
                        </a:srgbClr>
                      </a:outerShdw>
                    </a:effectLst>
                  </a:rPr>
                  <a:t>transferred to</a:t>
                </a:r>
                <a:r>
                  <a:rPr lang="en-US" sz="1200" kern="1200" smtClean="0">
                    <a:ln w="0"/>
                    <a:solidFill>
                      <a:schemeClr val="accent1"/>
                    </a:solidFill>
                    <a:effectLst>
                      <a:outerShdw blurRad="38100" dist="25400" dir="5400000" algn="ctr" rotWithShape="0">
                        <a:srgbClr val="6E747A">
                          <a:alpha val="43000"/>
                        </a:srgbClr>
                      </a:outerShdw>
                    </a:effectLst>
                  </a:rPr>
                  <a:t> ResidualCo </a:t>
                </a:r>
                <a:endParaRPr lang="en-US" sz="1200" kern="1200">
                  <a:ln w="0"/>
                  <a:solidFill>
                    <a:schemeClr val="accent1"/>
                  </a:solidFill>
                  <a:effectLst>
                    <a:outerShdw blurRad="38100" dist="25400" dir="5400000" algn="ctr" rotWithShape="0">
                      <a:srgbClr val="6E747A">
                        <a:alpha val="43000"/>
                      </a:srgbClr>
                    </a:outerShdw>
                  </a:effectLst>
                </a:endParaRPr>
              </a:p>
            </p:txBody>
          </p:sp>
        </p:grpSp>
        <p:sp>
          <p:nvSpPr>
            <p:cNvPr id="16" name="Freeform 15"/>
            <p:cNvSpPr/>
            <p:nvPr/>
          </p:nvSpPr>
          <p:spPr>
            <a:xfrm>
              <a:off x="5105399" y="1097523"/>
              <a:ext cx="2358515" cy="1140688"/>
            </a:xfrm>
            <a:custGeom>
              <a:gdLst>
                <a:gd name="connsiteX0" fmla="*/ 0 w 2280705"/>
                <a:gd name="connsiteY0" fmla="*/ 188110 h 1881104"/>
                <a:gd name="connsiteX1" fmla="*/ 188110 w 2280705"/>
                <a:gd name="connsiteY1" fmla="*/ 0 h 1881104"/>
                <a:gd name="connsiteX2" fmla="*/ 2092595 w 2280705"/>
                <a:gd name="connsiteY2" fmla="*/ 0 h 1881104"/>
                <a:gd name="connsiteX3" fmla="*/ 2280705 w 2280705"/>
                <a:gd name="connsiteY3" fmla="*/ 188110 h 1881104"/>
                <a:gd name="connsiteX4" fmla="*/ 2280705 w 2280705"/>
                <a:gd name="connsiteY4" fmla="*/ 1692994 h 1881104"/>
                <a:gd name="connsiteX5" fmla="*/ 2092595 w 2280705"/>
                <a:gd name="connsiteY5" fmla="*/ 1881104 h 1881104"/>
                <a:gd name="connsiteX6" fmla="*/ 188110 w 2280705"/>
                <a:gd name="connsiteY6" fmla="*/ 1881104 h 1881104"/>
                <a:gd name="connsiteX7" fmla="*/ 0 w 2280705"/>
                <a:gd name="connsiteY7" fmla="*/ 1692994 h 1881104"/>
                <a:gd name="connsiteX8" fmla="*/ 0 w 2280705"/>
                <a:gd name="connsiteY8" fmla="*/ 188110 h 188110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0705" h="1881103">
                  <a:moveTo>
                    <a:pt x="0" y="188110"/>
                  </a:moveTo>
                  <a:cubicBezTo>
                    <a:pt x="0" y="84220"/>
                    <a:pt x="84220" y="0"/>
                    <a:pt x="188110" y="0"/>
                  </a:cubicBezTo>
                  <a:lnTo>
                    <a:pt x="2092595" y="0"/>
                  </a:lnTo>
                  <a:cubicBezTo>
                    <a:pt x="2196485" y="0"/>
                    <a:pt x="2280705" y="84220"/>
                    <a:pt x="2280705" y="188110"/>
                  </a:cubicBezTo>
                  <a:lnTo>
                    <a:pt x="2280705" y="1692994"/>
                  </a:lnTo>
                  <a:cubicBezTo>
                    <a:pt x="2280705" y="1796884"/>
                    <a:pt x="2196485" y="1881104"/>
                    <a:pt x="2092595" y="1881104"/>
                  </a:cubicBezTo>
                  <a:lnTo>
                    <a:pt x="188110" y="1881104"/>
                  </a:lnTo>
                  <a:cubicBezTo>
                    <a:pt x="84220" y="1881104"/>
                    <a:pt x="0" y="1796884"/>
                    <a:pt x="0" y="1692994"/>
                  </a:cubicBezTo>
                  <a:lnTo>
                    <a:pt x="0" y="18811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489" tIns="522582" rIns="119489" bIns="119490" numCol="1" spcCol="1270" anchor="b" anchorCtr="0">
              <a:noAutofit/>
            </a:bodyPr>
            <a:lstStyle/>
            <a:p>
              <a:pPr marL="0" lvl="1" algn="ctr" defTabSz="1778000">
                <a:lnSpc>
                  <a:spcPct val="90000"/>
                </a:lnSpc>
                <a:spcAft>
                  <a:spcPct val="0"/>
                </a:spcAft>
              </a:pPr>
              <a:r>
                <a:rPr lang="en-US" smtClean="0">
                  <a:ln w="0"/>
                  <a:solidFill>
                    <a:schemeClr val="accent1"/>
                  </a:solidFill>
                  <a:effectLst>
                    <a:outerShdw blurRad="38100" dist="25400" dir="5400000" algn="ctr" rotWithShape="0">
                      <a:srgbClr val="6E747A">
                        <a:alpha val="43000"/>
                      </a:srgbClr>
                    </a:outerShdw>
                  </a:effectLst>
                </a:rPr>
                <a:t>Buyer </a:t>
              </a:r>
              <a:endParaRPr lang="en-US">
                <a:ln w="0"/>
                <a:solidFill>
                  <a:schemeClr val="accent1"/>
                </a:solidFill>
                <a:effectLst>
                  <a:outerShdw blurRad="38100" dist="25400" dir="5400000" algn="ctr" rotWithShape="0">
                    <a:srgbClr val="6E747A">
                      <a:alpha val="43000"/>
                    </a:srgbClr>
                  </a:outerShdw>
                </a:effectLst>
              </a:endParaRPr>
            </a:p>
            <a:p>
              <a:pPr marL="285750" lvl="1" indent="-285750" defTabSz="1778000">
                <a:lnSpc>
                  <a:spcPct val="90000"/>
                </a:lnSpc>
                <a:spcAft>
                  <a:spcPct val="15000"/>
                </a:spcAft>
                <a:buFontTx/>
                <a:buChar char="-"/>
              </a:pPr>
              <a:r>
                <a:rPr lang="en-US" sz="1200" b="1" smtClean="0">
                  <a:ln w="0"/>
                  <a:solidFill>
                    <a:schemeClr val="tx1"/>
                  </a:solidFill>
                  <a:effectLst>
                    <a:outerShdw blurRad="38100" dist="25400" dir="5400000" algn="ctr" rotWithShape="0">
                      <a:srgbClr val="6E747A">
                        <a:alpha val="43000"/>
                      </a:srgbClr>
                    </a:outerShdw>
                  </a:effectLst>
                </a:rPr>
                <a:t>Receives:</a:t>
              </a:r>
              <a:endParaRPr lang="en-US" sz="1200" b="1">
                <a:ln w="0"/>
                <a:solidFill>
                  <a:schemeClr val="tx1"/>
                </a:solidFill>
                <a:effectLst>
                  <a:outerShdw blurRad="38100" dist="25400" dir="5400000" algn="ctr" rotWithShape="0">
                    <a:srgbClr val="6E747A">
                      <a:alpha val="43000"/>
                    </a:srgbClr>
                  </a:outerShdw>
                </a:effectLst>
              </a:endParaRPr>
            </a:p>
            <a:p>
              <a:pPr marL="285750" lvl="1" indent="-285750" defTabSz="1778000">
                <a:lnSpc>
                  <a:spcPct val="90000"/>
                </a:lnSpc>
                <a:spcAft>
                  <a:spcPct val="15000"/>
                </a:spcAft>
                <a:buFontTx/>
                <a:buChar char="-"/>
              </a:pPr>
              <a:r>
                <a:rPr lang="en-US" sz="1200" smtClean="0">
                  <a:ln w="0"/>
                  <a:solidFill>
                    <a:schemeClr val="tx1"/>
                  </a:solidFill>
                  <a:effectLst>
                    <a:outerShdw blurRad="38100" dist="25400" dir="5400000" algn="ctr" rotWithShape="0">
                      <a:srgbClr val="6E747A">
                        <a:alpha val="43000"/>
                      </a:srgbClr>
                    </a:outerShdw>
                  </a:effectLst>
                </a:rPr>
                <a:t>Debtor Company that has been “cleansed” by RVO</a:t>
              </a:r>
            </a:p>
          </p:txBody>
        </p:sp>
        <p:sp>
          <p:nvSpPr>
            <p:cNvPr id="18" name="Freeform 17"/>
            <p:cNvSpPr/>
            <p:nvPr/>
          </p:nvSpPr>
          <p:spPr>
            <a:xfrm>
              <a:off x="7620001" y="2238211"/>
              <a:ext cx="1056540" cy="548530"/>
            </a:xfrm>
            <a:custGeom>
              <a:gdLst>
                <a:gd name="connsiteX0" fmla="*/ 0 w 2027293"/>
                <a:gd name="connsiteY0" fmla="*/ 80619 h 806187"/>
                <a:gd name="connsiteX1" fmla="*/ 80619 w 2027293"/>
                <a:gd name="connsiteY1" fmla="*/ 0 h 806187"/>
                <a:gd name="connsiteX2" fmla="*/ 1946674 w 2027293"/>
                <a:gd name="connsiteY2" fmla="*/ 0 h 806187"/>
                <a:gd name="connsiteX3" fmla="*/ 2027293 w 2027293"/>
                <a:gd name="connsiteY3" fmla="*/ 80619 h 806187"/>
                <a:gd name="connsiteX4" fmla="*/ 2027293 w 2027293"/>
                <a:gd name="connsiteY4" fmla="*/ 725568 h 806187"/>
                <a:gd name="connsiteX5" fmla="*/ 1946674 w 2027293"/>
                <a:gd name="connsiteY5" fmla="*/ 806187 h 806187"/>
                <a:gd name="connsiteX6" fmla="*/ 80619 w 2027293"/>
                <a:gd name="connsiteY6" fmla="*/ 806187 h 806187"/>
                <a:gd name="connsiteX7" fmla="*/ 0 w 2027293"/>
                <a:gd name="connsiteY7" fmla="*/ 725568 h 806187"/>
                <a:gd name="connsiteX8" fmla="*/ 0 w 2027293"/>
                <a:gd name="connsiteY8" fmla="*/ 80619 h 80618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27293" h="806187">
                  <a:moveTo>
                    <a:pt x="0" y="80619"/>
                  </a:moveTo>
                  <a:cubicBezTo>
                    <a:pt x="0" y="36094"/>
                    <a:pt x="36094" y="0"/>
                    <a:pt x="80619" y="0"/>
                  </a:cubicBezTo>
                  <a:lnTo>
                    <a:pt x="1946674" y="0"/>
                  </a:lnTo>
                  <a:cubicBezTo>
                    <a:pt x="1991199" y="0"/>
                    <a:pt x="2027293" y="36094"/>
                    <a:pt x="2027293" y="80619"/>
                  </a:cubicBezTo>
                  <a:lnTo>
                    <a:pt x="2027293" y="725568"/>
                  </a:lnTo>
                  <a:cubicBezTo>
                    <a:pt x="2027293" y="770093"/>
                    <a:pt x="1991199" y="806187"/>
                    <a:pt x="1946674" y="806187"/>
                  </a:cubicBezTo>
                  <a:lnTo>
                    <a:pt x="80619" y="806187"/>
                  </a:lnTo>
                  <a:cubicBezTo>
                    <a:pt x="36094" y="806187"/>
                    <a:pt x="0" y="770093"/>
                    <a:pt x="0" y="725568"/>
                  </a:cubicBezTo>
                  <a:lnTo>
                    <a:pt x="0" y="80619"/>
                  </a:lnTo>
                  <a:close/>
                </a:path>
              </a:pathLst>
            </a:custGeom>
          </p:spPr>
          <p:style>
            <a:lnRef idx="2">
              <a:schemeClr val="dk1"/>
            </a:lnRef>
            <a:fillRef idx="1">
              <a:schemeClr val="lt1"/>
            </a:fillRef>
            <a:effectRef idx="0">
              <a:schemeClr val="dk1"/>
            </a:effectRef>
            <a:fontRef idx="minor">
              <a:schemeClr val="dk1"/>
            </a:fontRef>
          </p:style>
          <p:txBody>
            <a:bodyPr spcFirstLastPara="0" vert="horz" wrap="square" lIns="111242" tIns="82032" rIns="111242" bIns="82032" numCol="1" spcCol="1270" anchor="ctr" anchorCtr="0">
              <a:noAutofit/>
            </a:bodyPr>
            <a:lstStyle/>
            <a:p>
              <a:pPr lvl="0" algn="ctr" defTabSz="2044700">
                <a:lnSpc>
                  <a:spcPct val="90000"/>
                </a:lnSpc>
                <a:spcBef>
                  <a:spcPct val="0"/>
                </a:spcBef>
                <a:spcAft>
                  <a:spcPct val="35000"/>
                </a:spcAft>
              </a:pPr>
              <a:r>
                <a:rPr lang="en-US" sz="1200" kern="1200" smtClean="0">
                  <a:ln w="0"/>
                  <a:solidFill>
                    <a:schemeClr val="accent1"/>
                  </a:solidFill>
                  <a:effectLst>
                    <a:outerShdw blurRad="38100" dist="25400" dir="5400000" algn="ctr" rotWithShape="0">
                      <a:srgbClr val="6E747A">
                        <a:alpha val="43000"/>
                      </a:srgbClr>
                    </a:outerShdw>
                  </a:effectLst>
                </a:rPr>
                <a:t>Purchase Price</a:t>
              </a:r>
              <a:endParaRPr lang="en-US" sz="1200" kern="1200">
                <a:ln w="0"/>
                <a:solidFill>
                  <a:schemeClr val="accent1"/>
                </a:solidFill>
                <a:effectLst>
                  <a:outerShdw blurRad="38100" dist="25400" dir="5400000" algn="ctr" rotWithShape="0">
                    <a:srgbClr val="6E747A">
                      <a:alpha val="43000"/>
                    </a:srgbClr>
                  </a:outerShdw>
                </a:effectLst>
              </a:endParaRPr>
            </a:p>
          </p:txBody>
        </p:sp>
        <p:sp>
          <p:nvSpPr>
            <p:cNvPr id="19" name="Freeform 18"/>
            <p:cNvSpPr/>
            <p:nvPr/>
          </p:nvSpPr>
          <p:spPr>
            <a:xfrm>
              <a:off x="5105399" y="2974315"/>
              <a:ext cx="2358516" cy="1205133"/>
            </a:xfrm>
            <a:custGeom>
              <a:gdLst>
                <a:gd name="connsiteX0" fmla="*/ 0 w 2280705"/>
                <a:gd name="connsiteY0" fmla="*/ 188110 h 1881104"/>
                <a:gd name="connsiteX1" fmla="*/ 188110 w 2280705"/>
                <a:gd name="connsiteY1" fmla="*/ 0 h 1881104"/>
                <a:gd name="connsiteX2" fmla="*/ 2092595 w 2280705"/>
                <a:gd name="connsiteY2" fmla="*/ 0 h 1881104"/>
                <a:gd name="connsiteX3" fmla="*/ 2280705 w 2280705"/>
                <a:gd name="connsiteY3" fmla="*/ 188110 h 1881104"/>
                <a:gd name="connsiteX4" fmla="*/ 2280705 w 2280705"/>
                <a:gd name="connsiteY4" fmla="*/ 1692994 h 1881104"/>
                <a:gd name="connsiteX5" fmla="*/ 2092595 w 2280705"/>
                <a:gd name="connsiteY5" fmla="*/ 1881104 h 1881104"/>
                <a:gd name="connsiteX6" fmla="*/ 188110 w 2280705"/>
                <a:gd name="connsiteY6" fmla="*/ 1881104 h 1881104"/>
                <a:gd name="connsiteX7" fmla="*/ 0 w 2280705"/>
                <a:gd name="connsiteY7" fmla="*/ 1692994 h 1881104"/>
                <a:gd name="connsiteX8" fmla="*/ 0 w 2280705"/>
                <a:gd name="connsiteY8" fmla="*/ 188110 h 188110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0705" h="1881103">
                  <a:moveTo>
                    <a:pt x="0" y="188110"/>
                  </a:moveTo>
                  <a:cubicBezTo>
                    <a:pt x="0" y="84220"/>
                    <a:pt x="84220" y="0"/>
                    <a:pt x="188110" y="0"/>
                  </a:cubicBezTo>
                  <a:lnTo>
                    <a:pt x="2092595" y="0"/>
                  </a:lnTo>
                  <a:cubicBezTo>
                    <a:pt x="2196485" y="0"/>
                    <a:pt x="2280705" y="84220"/>
                    <a:pt x="2280705" y="188110"/>
                  </a:cubicBezTo>
                  <a:lnTo>
                    <a:pt x="2280705" y="1692994"/>
                  </a:lnTo>
                  <a:cubicBezTo>
                    <a:pt x="2280705" y="1796884"/>
                    <a:pt x="2196485" y="1881104"/>
                    <a:pt x="2092595" y="1881104"/>
                  </a:cubicBezTo>
                  <a:lnTo>
                    <a:pt x="188110" y="1881104"/>
                  </a:lnTo>
                  <a:cubicBezTo>
                    <a:pt x="84220" y="1881104"/>
                    <a:pt x="0" y="1796884"/>
                    <a:pt x="0" y="1692994"/>
                  </a:cubicBezTo>
                  <a:lnTo>
                    <a:pt x="0" y="18811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9489" tIns="522582" rIns="119489" bIns="119490" numCol="1" spcCol="1270" anchor="ctr" anchorCtr="0">
              <a:noAutofit/>
            </a:bodyPr>
            <a:lstStyle/>
            <a:p>
              <a:pPr marL="0" lvl="1" algn="ctr" defTabSz="1778000">
                <a:lnSpc>
                  <a:spcPct val="90000"/>
                </a:lnSpc>
                <a:spcAft>
                  <a:spcPct val="0"/>
                </a:spcAft>
              </a:pPr>
              <a:endParaRPr lang="en-US" smtClean="0">
                <a:ln w="0"/>
                <a:solidFill>
                  <a:schemeClr val="accent1"/>
                </a:solidFill>
                <a:effectLst>
                  <a:outerShdw blurRad="38100" dist="25400" dir="5400000" algn="ctr" rotWithShape="0">
                    <a:srgbClr val="6E747A">
                      <a:alpha val="43000"/>
                    </a:srgbClr>
                  </a:outerShdw>
                </a:effectLst>
              </a:endParaRPr>
            </a:p>
            <a:p>
              <a:pPr marL="0" lvl="1" algn="ctr" defTabSz="1778000">
                <a:lnSpc>
                  <a:spcPct val="90000"/>
                </a:lnSpc>
                <a:spcAft>
                  <a:spcPct val="0"/>
                </a:spcAft>
              </a:pPr>
              <a:r>
                <a:rPr lang="en-US" b="1" smtClean="0">
                  <a:ln w="0"/>
                  <a:solidFill>
                    <a:schemeClr val="accent1"/>
                  </a:solidFill>
                  <a:effectLst>
                    <a:outerShdw blurRad="38100" dist="25400" dir="5400000" algn="ctr" rotWithShape="0">
                      <a:srgbClr val="6E747A">
                        <a:alpha val="43000"/>
                      </a:srgbClr>
                    </a:outerShdw>
                  </a:effectLst>
                </a:rPr>
                <a:t>Debtor Company</a:t>
              </a:r>
              <a:endParaRPr lang="en-US" sz="1200" b="1" smtClean="0">
                <a:ln w="0"/>
                <a:solidFill>
                  <a:srgbClr val="FF0000"/>
                </a:solidFill>
                <a:effectLst>
                  <a:outerShdw blurRad="38100" dist="25400" dir="5400000" algn="ctr" rotWithShape="0">
                    <a:srgbClr val="6E747A">
                      <a:alpha val="43000"/>
                    </a:srgbClr>
                  </a:outerShdw>
                </a:effectLst>
              </a:endParaRPr>
            </a:p>
            <a:p>
              <a:pPr marL="285750" lvl="1" indent="-285750" defTabSz="1778000">
                <a:lnSpc>
                  <a:spcPct val="90000"/>
                </a:lnSpc>
                <a:spcAft>
                  <a:spcPct val="15000"/>
                </a:spcAft>
                <a:buFontTx/>
                <a:buChar char="-"/>
              </a:pPr>
              <a:r>
                <a:rPr lang="en-US" sz="1200" b="1" smtClean="0">
                  <a:ln w="0"/>
                  <a:solidFill>
                    <a:schemeClr val="tx1"/>
                  </a:solidFill>
                  <a:effectLst>
                    <a:outerShdw blurRad="38100" dist="25400" dir="5400000" algn="ctr" rotWithShape="0">
                      <a:srgbClr val="6E747A">
                        <a:alpha val="43000"/>
                      </a:srgbClr>
                    </a:outerShdw>
                  </a:effectLst>
                </a:rPr>
                <a:t>Retains:</a:t>
              </a:r>
            </a:p>
            <a:p>
              <a:pPr marL="285750" lvl="1" indent="-285750" defTabSz="1778000">
                <a:lnSpc>
                  <a:spcPct val="90000"/>
                </a:lnSpc>
                <a:spcAft>
                  <a:spcPct val="15000"/>
                </a:spcAft>
                <a:buFontTx/>
                <a:buChar char="-"/>
              </a:pPr>
              <a:r>
                <a:rPr lang="en-US" sz="1200" smtClean="0">
                  <a:ln w="0"/>
                  <a:solidFill>
                    <a:schemeClr val="tx1"/>
                  </a:solidFill>
                  <a:effectLst>
                    <a:outerShdw blurRad="38100" dist="25400" dir="5400000" algn="ctr" rotWithShape="0">
                      <a:srgbClr val="6E747A">
                        <a:alpha val="43000"/>
                      </a:srgbClr>
                    </a:outerShdw>
                  </a:effectLst>
                </a:rPr>
                <a:t>Assets, Contracts, Assumed </a:t>
              </a:r>
              <a:r>
                <a:rPr lang="en-US" sz="1200">
                  <a:ln w="0"/>
                  <a:solidFill>
                    <a:schemeClr val="tx1"/>
                  </a:solidFill>
                  <a:effectLst>
                    <a:outerShdw blurRad="38100" dist="25400" dir="5400000" algn="ctr" rotWithShape="0">
                      <a:srgbClr val="6E747A">
                        <a:alpha val="43000"/>
                      </a:srgbClr>
                    </a:outerShdw>
                  </a:effectLst>
                </a:rPr>
                <a:t>L</a:t>
              </a:r>
              <a:r>
                <a:rPr lang="en-US" sz="1200" smtClean="0">
                  <a:ln w="0"/>
                  <a:solidFill>
                    <a:schemeClr val="tx1"/>
                  </a:solidFill>
                  <a:effectLst>
                    <a:outerShdw blurRad="38100" dist="25400" dir="5400000" algn="ctr" rotWithShape="0">
                      <a:srgbClr val="6E747A">
                        <a:alpha val="43000"/>
                      </a:srgbClr>
                    </a:outerShdw>
                  </a:effectLst>
                </a:rPr>
                <a:t>iabilities, Permits, Licenses</a:t>
              </a:r>
            </a:p>
            <a:p>
              <a:pPr marL="285750" lvl="1" indent="-285750" defTabSz="1778000">
                <a:lnSpc>
                  <a:spcPct val="90000"/>
                </a:lnSpc>
                <a:spcAft>
                  <a:spcPct val="15000"/>
                </a:spcAft>
                <a:buFontTx/>
                <a:buChar char="-"/>
              </a:pPr>
              <a:r>
                <a:rPr lang="en-US" sz="1200" smtClean="0">
                  <a:ln w="0"/>
                  <a:solidFill>
                    <a:schemeClr val="tx1"/>
                  </a:solidFill>
                  <a:effectLst>
                    <a:outerShdw blurRad="38100" dist="25400" dir="5400000" algn="ctr" rotWithShape="0">
                      <a:srgbClr val="6E747A">
                        <a:alpha val="43000"/>
                      </a:srgbClr>
                    </a:outerShdw>
                  </a:effectLst>
                </a:rPr>
                <a:t>Tax attributes (e.g. tax losses)</a:t>
              </a:r>
            </a:p>
            <a:p>
              <a:pPr marL="285750" lvl="1" indent="-285750" defTabSz="1778000">
                <a:lnSpc>
                  <a:spcPct val="90000"/>
                </a:lnSpc>
                <a:spcAft>
                  <a:spcPct val="15000"/>
                </a:spcAft>
                <a:buFontTx/>
                <a:buChar char="-"/>
              </a:pPr>
              <a:endParaRPr lang="en-US" sz="4000" kern="1200"/>
            </a:p>
          </p:txBody>
        </p:sp>
      </p:grpSp>
      <p:sp>
        <p:nvSpPr>
          <p:cNvPr id="17" name="object 2"/>
          <p:cNvSpPr txBox="1"/>
          <p:nvPr/>
        </p:nvSpPr>
        <p:spPr bwMode="auto">
          <a:xfrm>
            <a:off x="914400" y="685800"/>
            <a:ext cx="3505200" cy="298672"/>
          </a:xfrm>
          <a:prstGeom prst="rect">
            <a:avLst/>
          </a:prstGeom>
          <a:noFill/>
          <a:ln w="9525">
            <a:noFill/>
            <a:miter lim="800000"/>
          </a:ln>
        </p:spPr>
        <p:txBody>
          <a:bodyPr vert="horz" wrap="square" lIns="0" tIns="0" rIns="0" bIns="0" numCol="1" rtlCol="0" anchor="b" anchorCtr="0" compatLnSpc="1">
            <a:prstTxWarp prst="textNoShape">
              <a:avLst/>
            </a:prstTxWarp>
            <a:spAutoFit/>
          </a:bodyPr>
          <a:lstStyle>
            <a:lvl1pPr algn="l" rtl="0" eaLnBrk="1" fontAlgn="base" hangingPunct="1">
              <a:spcBef>
                <a:spcPct val="0"/>
              </a:spcBef>
              <a:spcAft>
                <a:spcPct val="0"/>
              </a:spcAft>
              <a:defRPr sz="2800" kern="1200">
                <a:solidFill>
                  <a:schemeClr val="tx1"/>
                </a:solidFill>
                <a:latin typeface="Arial Black" pitchFamily="34" charset="0"/>
                <a:ea typeface="+mj-ea"/>
                <a:cs typeface="+mj-cs"/>
              </a:defRPr>
            </a:lvl1pPr>
            <a:lvl2pPr algn="l" rtl="0" eaLnBrk="1" fontAlgn="base" hangingPunct="1">
              <a:spcBef>
                <a:spcPct val="0"/>
              </a:spcBef>
              <a:spcAft>
                <a:spcPct val="0"/>
              </a:spcAft>
              <a:defRPr sz="2800">
                <a:solidFill>
                  <a:schemeClr val="tx1"/>
                </a:solidFill>
                <a:latin typeface="Arial Black" pitchFamily="34" charset="0"/>
              </a:defRPr>
            </a:lvl2pPr>
            <a:lvl3pPr algn="l" rtl="0" eaLnBrk="1" fontAlgn="base" hangingPunct="1">
              <a:spcBef>
                <a:spcPct val="0"/>
              </a:spcBef>
              <a:spcAft>
                <a:spcPct val="0"/>
              </a:spcAft>
              <a:defRPr sz="2800">
                <a:solidFill>
                  <a:schemeClr val="tx1"/>
                </a:solidFill>
                <a:latin typeface="Arial Black" pitchFamily="34" charset="0"/>
              </a:defRPr>
            </a:lvl3pPr>
            <a:lvl4pPr algn="l" rtl="0" eaLnBrk="1" fontAlgn="base" hangingPunct="1">
              <a:spcBef>
                <a:spcPct val="0"/>
              </a:spcBef>
              <a:spcAft>
                <a:spcPct val="0"/>
              </a:spcAft>
              <a:defRPr sz="2800">
                <a:solidFill>
                  <a:schemeClr val="tx1"/>
                </a:solidFill>
                <a:latin typeface="Arial Black" pitchFamily="34" charset="0"/>
              </a:defRPr>
            </a:lvl4pPr>
            <a:lvl5pPr algn="l" rtl="0" eaLnBrk="1" fontAlgn="base" hangingPunct="1">
              <a:spcBef>
                <a:spcPct val="0"/>
              </a:spcBef>
              <a:spcAft>
                <a:spcPct val="0"/>
              </a:spcAft>
              <a:defRPr sz="2800">
                <a:solidFill>
                  <a:schemeClr val="tx1"/>
                </a:solidFill>
                <a:latin typeface="Arial Black" pitchFamily="34" charset="0"/>
              </a:defRPr>
            </a:lvl5pPr>
            <a:lvl6pPr marL="457200" algn="l" rtl="0" eaLnBrk="1" fontAlgn="base" hangingPunct="1">
              <a:spcBef>
                <a:spcPct val="0"/>
              </a:spcBef>
              <a:spcAft>
                <a:spcPct val="0"/>
              </a:spcAft>
              <a:defRPr sz="2800">
                <a:solidFill>
                  <a:schemeClr val="tx1"/>
                </a:solidFill>
                <a:latin typeface="Arial Black" pitchFamily="34" charset="0"/>
              </a:defRPr>
            </a:lvl6pPr>
            <a:lvl7pPr marL="914400" algn="l" rtl="0" eaLnBrk="1" fontAlgn="base" hangingPunct="1">
              <a:spcBef>
                <a:spcPct val="0"/>
              </a:spcBef>
              <a:spcAft>
                <a:spcPct val="0"/>
              </a:spcAft>
              <a:defRPr sz="2800">
                <a:solidFill>
                  <a:schemeClr val="tx1"/>
                </a:solidFill>
                <a:latin typeface="Arial Black" pitchFamily="34" charset="0"/>
              </a:defRPr>
            </a:lvl7pPr>
            <a:lvl8pPr marL="1371600" algn="l" rtl="0" eaLnBrk="1" fontAlgn="base" hangingPunct="1">
              <a:spcBef>
                <a:spcPct val="0"/>
              </a:spcBef>
              <a:spcAft>
                <a:spcPct val="0"/>
              </a:spcAft>
              <a:defRPr sz="2800">
                <a:solidFill>
                  <a:schemeClr val="tx1"/>
                </a:solidFill>
                <a:latin typeface="Arial Black" pitchFamily="34" charset="0"/>
              </a:defRPr>
            </a:lvl8pPr>
            <a:lvl9pPr marL="1828800" algn="l" rtl="0" eaLnBrk="1" fontAlgn="base" hangingPunct="1">
              <a:spcBef>
                <a:spcPct val="0"/>
              </a:spcBef>
              <a:spcAft>
                <a:spcPct val="0"/>
              </a:spcAft>
              <a:defRPr sz="2800">
                <a:solidFill>
                  <a:schemeClr val="tx1"/>
                </a:solidFill>
                <a:latin typeface="Arial Black" pitchFamily="34" charset="0"/>
              </a:defRPr>
            </a:lvl9pPr>
          </a:lstStyle>
          <a:p>
            <a:pPr marL="11206"/>
            <a:r>
              <a:rPr lang="en-US" sz="1941" spc="-4" smtClean="0"/>
              <a:t>Reverse Vesting Order</a:t>
            </a:r>
            <a:endParaRPr lang="en-US" sz="1941"/>
          </a:p>
        </p:txBody>
      </p:sp>
      <p:pic>
        <p:nvPicPr>
          <p:cNvPr id="15" name="Picture 14" descr="Home | Davies"/>
          <p:cNvPicPr/>
          <p:nvPr/>
        </p:nvPicPr>
        <p:blipFill>
          <a:blip r:embed="rId3">
            <a:extLst>
              <a:ext uri="{28A0092B-C50C-407E-A947-70E740481C1C}">
                <a14:useLocalDpi xmlns:a14="http://schemas.microsoft.com/office/drawing/2010/main" val="0"/>
              </a:ext>
            </a:extLst>
          </a:blip>
          <a:stretch>
            <a:fillRect/>
          </a:stretch>
        </p:blipFill>
        <p:spPr bwMode="auto">
          <a:xfrm>
            <a:off x="7924800" y="6312568"/>
            <a:ext cx="1219200" cy="545432"/>
          </a:xfrm>
          <a:prstGeom prst="rect">
            <a:avLst/>
          </a:prstGeom>
          <a:noFill/>
          <a:ln>
            <a:noFill/>
          </a:ln>
        </p:spPr>
      </p:pic>
    </p:spTree>
    <p:extLst>
      <p:ext uri="{BB962C8B-B14F-4D97-AF65-F5344CB8AC3E}">
        <p14:creationId xmlns:p14="http://schemas.microsoft.com/office/powerpoint/2010/main" val="2508440514"/>
      </p:ext>
    </p:extLst>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object 2"/>
          <p:cNvSpPr txBox="1">
            <a:spLocks noGrp="1"/>
          </p:cNvSpPr>
          <p:nvPr>
            <p:ph type="title"/>
          </p:nvPr>
        </p:nvSpPr>
        <p:spPr>
          <a:xfrm>
            <a:off x="914400" y="685800"/>
            <a:ext cx="3124200" cy="298672"/>
          </a:xfrm>
          <a:prstGeom prst="rect">
            <a:avLst/>
          </a:prstGeom>
        </p:spPr>
        <p:txBody>
          <a:bodyPr vert="horz" wrap="square" lIns="0" tIns="0" rIns="0" bIns="0" numCol="1" rtlCol="0" anchor="b" anchorCtr="0" compatLnSpc="1">
            <a:prstTxWarp prst="textNoShape">
              <a:avLst/>
            </a:prstTxWarp>
            <a:spAutoFit/>
          </a:bodyPr>
          <a:lstStyle/>
          <a:p>
            <a:pPr marL="11206"/>
            <a:r>
              <a:rPr lang="en-US" sz="1941" spc="-4" smtClean="0"/>
              <a:t>Key Benefits</a:t>
            </a:r>
            <a:endParaRPr sz="1941"/>
          </a:p>
        </p:txBody>
      </p:sp>
      <p:sp>
        <p:nvSpPr>
          <p:cNvPr id="3" name="object 3"/>
          <p:cNvSpPr txBox="1"/>
          <p:nvPr/>
        </p:nvSpPr>
        <p:spPr>
          <a:xfrm>
            <a:off x="901681" y="1219200"/>
            <a:ext cx="7327919" cy="4219104"/>
          </a:xfrm>
          <a:prstGeom prst="rect">
            <a:avLst/>
          </a:prstGeom>
        </p:spPr>
        <p:txBody>
          <a:bodyPr vert="horz" wrap="square" lIns="0" tIns="0" rIns="0" bIns="0" rtlCol="0">
            <a:spAutoFit/>
          </a:bodyPr>
          <a:lstStyle/>
          <a:p>
            <a:pPr marL="296956" indent="-285750">
              <a:lnSpc>
                <a:spcPts val="1434"/>
              </a:lnSpc>
              <a:spcBef>
                <a:spcPts val="714"/>
              </a:spcBef>
              <a:buFont typeface="Arial" pitchFamily="34" charset="0"/>
              <a:buChar char="•"/>
              <a:tabLst>
                <a:tab pos="212923"/>
                <a:tab pos="213483"/>
              </a:tabLst>
            </a:pPr>
            <a:r>
              <a:rPr lang="en-US" sz="1235" b="1" smtClean="0">
                <a:latin typeface="Garamond"/>
                <a:cs typeface="Garamond"/>
              </a:rPr>
              <a:t>Timeliness </a:t>
            </a:r>
            <a:r>
              <a:rPr lang="en-US" sz="1235" b="1">
                <a:latin typeface="Garamond"/>
                <a:cs typeface="Garamond"/>
              </a:rPr>
              <a:t>and </a:t>
            </a:r>
            <a:r>
              <a:rPr lang="en-US" sz="1235" b="1" smtClean="0">
                <a:latin typeface="Garamond"/>
                <a:cs typeface="Garamond"/>
              </a:rPr>
              <a:t>Efficiency</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Timeline </a:t>
            </a:r>
            <a:r>
              <a:rPr lang="en-US" sz="1235">
                <a:latin typeface="Garamond"/>
                <a:cs typeface="Garamond"/>
              </a:rPr>
              <a:t>similar to an asset sale </a:t>
            </a:r>
            <a:r>
              <a:rPr lang="en-US" sz="1235" smtClean="0">
                <a:latin typeface="Garamond"/>
                <a:cs typeface="Garamond"/>
              </a:rPr>
              <a:t>transaction</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No </a:t>
            </a:r>
            <a:r>
              <a:rPr lang="en-US" sz="1235">
                <a:latin typeface="Garamond"/>
                <a:cs typeface="Garamond"/>
              </a:rPr>
              <a:t>creditor or shareholder vote </a:t>
            </a:r>
            <a:r>
              <a:rPr lang="en-US" sz="1235" smtClean="0">
                <a:latin typeface="Garamond"/>
                <a:cs typeface="Garamond"/>
              </a:rPr>
              <a:t>required</a:t>
            </a:r>
          </a:p>
          <a:p>
            <a:pPr marL="296956" indent="-285750">
              <a:lnSpc>
                <a:spcPts val="1434"/>
              </a:lnSpc>
              <a:spcBef>
                <a:spcPts val="714"/>
              </a:spcBef>
              <a:buFont typeface="Arial" pitchFamily="34" charset="0"/>
              <a:buChar char="•"/>
              <a:tabLst>
                <a:tab pos="212923"/>
                <a:tab pos="213483"/>
              </a:tabLst>
            </a:pPr>
            <a:r>
              <a:rPr lang="en-US" sz="1235" b="1" smtClean="0">
                <a:latin typeface="Garamond"/>
                <a:cs typeface="Garamond"/>
              </a:rPr>
              <a:t>Solution </a:t>
            </a:r>
            <a:r>
              <a:rPr lang="en-US" sz="1235" b="1">
                <a:latin typeface="Garamond"/>
                <a:cs typeface="Garamond"/>
              </a:rPr>
              <a:t>to Asset Transfer and Assignment </a:t>
            </a:r>
            <a:r>
              <a:rPr lang="en-US" sz="1235" b="1" smtClean="0">
                <a:latin typeface="Garamond"/>
                <a:cs typeface="Garamond"/>
              </a:rPr>
              <a:t>Issues</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No </a:t>
            </a:r>
            <a:r>
              <a:rPr lang="en-US" sz="1235">
                <a:latin typeface="Garamond"/>
                <a:cs typeface="Garamond"/>
              </a:rPr>
              <a:t>need to assign/transfer purchased assets to a new </a:t>
            </a:r>
            <a:r>
              <a:rPr lang="en-US" sz="1235" smtClean="0">
                <a:latin typeface="Garamond"/>
                <a:cs typeface="Garamond"/>
              </a:rPr>
              <a:t>entity (and no transfer taxes)</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Solution </a:t>
            </a:r>
            <a:r>
              <a:rPr lang="en-US" sz="1235">
                <a:latin typeface="Garamond"/>
                <a:cs typeface="Garamond"/>
              </a:rPr>
              <a:t>for certain assets that cannot be transferred (e.g. licenses and </a:t>
            </a:r>
            <a:r>
              <a:rPr lang="en-US" sz="1235" smtClean="0">
                <a:latin typeface="Garamond"/>
                <a:cs typeface="Garamond"/>
              </a:rPr>
              <a:t>permits)</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Change </a:t>
            </a:r>
            <a:r>
              <a:rPr lang="en-US" sz="1235">
                <a:latin typeface="Garamond"/>
                <a:cs typeface="Garamond"/>
              </a:rPr>
              <a:t>of control rights can be stayed by court </a:t>
            </a:r>
            <a:r>
              <a:rPr lang="en-US" sz="1235" smtClean="0">
                <a:latin typeface="Garamond"/>
                <a:cs typeface="Garamond"/>
              </a:rPr>
              <a:t>order</a:t>
            </a:r>
          </a:p>
          <a:p>
            <a:pPr marL="296956" indent="-285750">
              <a:lnSpc>
                <a:spcPts val="1434"/>
              </a:lnSpc>
              <a:spcBef>
                <a:spcPts val="714"/>
              </a:spcBef>
              <a:buFont typeface="Arial" pitchFamily="34" charset="0"/>
              <a:buChar char="•"/>
              <a:tabLst>
                <a:tab pos="212923"/>
                <a:tab pos="213483"/>
              </a:tabLst>
            </a:pPr>
            <a:r>
              <a:rPr lang="en-US" sz="1235" b="1" smtClean="0">
                <a:latin typeface="Garamond"/>
                <a:cs typeface="Garamond"/>
              </a:rPr>
              <a:t>Preservation </a:t>
            </a:r>
            <a:r>
              <a:rPr lang="en-US" sz="1235" b="1">
                <a:latin typeface="Garamond"/>
                <a:cs typeface="Garamond"/>
              </a:rPr>
              <a:t>of Tax </a:t>
            </a:r>
            <a:r>
              <a:rPr lang="en-US" sz="1235" b="1" smtClean="0">
                <a:latin typeface="Garamond"/>
                <a:cs typeface="Garamond"/>
              </a:rPr>
              <a:t>Attributes</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Preserves </a:t>
            </a:r>
            <a:r>
              <a:rPr lang="en-US" sz="1235">
                <a:latin typeface="Garamond"/>
                <a:cs typeface="Garamond"/>
              </a:rPr>
              <a:t>key tax attributes such as tax losses and paid-up capital, which can be used by the Acquired Entity on a go-forward basis (subject to any consequences arising from the transaction, such as debt forgiveness or loss streaming implications</a:t>
            </a:r>
            <a:r>
              <a:rPr lang="en-US" sz="1235" smtClean="0">
                <a:latin typeface="Garamond"/>
                <a:cs typeface="Garamond"/>
              </a:rPr>
              <a:t>).</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Other </a:t>
            </a:r>
            <a:r>
              <a:rPr lang="en-US" sz="1235">
                <a:latin typeface="Garamond"/>
                <a:cs typeface="Garamond"/>
              </a:rPr>
              <a:t>tax-driven corporate reorganization steps can be completed as part of RVO </a:t>
            </a:r>
            <a:r>
              <a:rPr lang="en-US" sz="1235" smtClean="0">
                <a:latin typeface="Garamond"/>
                <a:cs typeface="Garamond"/>
              </a:rPr>
              <a:t>transaction.</a:t>
            </a:r>
          </a:p>
          <a:p>
            <a:pPr marL="296956" indent="-285750">
              <a:lnSpc>
                <a:spcPts val="1434"/>
              </a:lnSpc>
              <a:spcBef>
                <a:spcPts val="714"/>
              </a:spcBef>
              <a:buFont typeface="Arial" pitchFamily="34" charset="0"/>
              <a:buChar char="•"/>
              <a:tabLst>
                <a:tab pos="212923"/>
                <a:tab pos="213483"/>
              </a:tabLst>
            </a:pPr>
            <a:r>
              <a:rPr lang="en-US" sz="1235" b="1" smtClean="0">
                <a:latin typeface="Garamond"/>
                <a:cs typeface="Garamond"/>
              </a:rPr>
              <a:t>Flexibility</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Similar </a:t>
            </a:r>
            <a:r>
              <a:rPr lang="en-US" sz="1235">
                <a:latin typeface="Garamond"/>
                <a:cs typeface="Garamond"/>
              </a:rPr>
              <a:t>to a typical asset sale transaction, purchaser has the ability to “cherry pick” good assets and acquire them free and clear of liabilities and </a:t>
            </a:r>
            <a:r>
              <a:rPr lang="en-US" sz="1235" smtClean="0">
                <a:latin typeface="Garamond"/>
                <a:cs typeface="Garamond"/>
              </a:rPr>
              <a:t>encumbrances.</a:t>
            </a:r>
          </a:p>
          <a:p>
            <a:pPr marL="296956" indent="-285750">
              <a:lnSpc>
                <a:spcPts val="1434"/>
              </a:lnSpc>
              <a:spcBef>
                <a:spcPts val="714"/>
              </a:spcBef>
              <a:buFont typeface="Arial" pitchFamily="34" charset="0"/>
              <a:buChar char="•"/>
              <a:tabLst>
                <a:tab pos="212923"/>
                <a:tab pos="213483"/>
              </a:tabLst>
            </a:pPr>
            <a:r>
              <a:rPr lang="en-US" sz="1235" b="1" smtClean="0">
                <a:latin typeface="Garamond"/>
                <a:cs typeface="Garamond"/>
              </a:rPr>
              <a:t>Releases</a:t>
            </a:r>
          </a:p>
          <a:p>
            <a:pPr marL="754156" lvl="1" indent="-285750">
              <a:lnSpc>
                <a:spcPts val="1434"/>
              </a:lnSpc>
              <a:spcBef>
                <a:spcPts val="714"/>
              </a:spcBef>
              <a:buFont typeface="Arial" pitchFamily="34" charset="0"/>
              <a:buChar char="•"/>
              <a:tabLst>
                <a:tab pos="212923"/>
                <a:tab pos="213483"/>
              </a:tabLst>
            </a:pPr>
            <a:r>
              <a:rPr lang="en-US" sz="1235" err="1" smtClean="0">
                <a:latin typeface="Garamond"/>
                <a:cs typeface="Garamond"/>
              </a:rPr>
              <a:t>RVOs </a:t>
            </a:r>
            <a:r>
              <a:rPr lang="en-US" sz="1235">
                <a:latin typeface="Garamond"/>
                <a:cs typeface="Garamond"/>
              </a:rPr>
              <a:t>have included releases for directors and officers and other third parties in appropriate cases.</a:t>
            </a:r>
          </a:p>
        </p:txBody>
      </p:sp>
      <p:sp>
        <p:nvSpPr>
          <p:cNvPr id="5" name="Slide Number Placeholder 4"/>
          <p:cNvSpPr>
            <a:spLocks noGrp="1"/>
          </p:cNvSpPr>
          <p:nvPr>
            <p:ph type="sldNum" sz="quarter" idx="10"/>
          </p:nvPr>
        </p:nvSpPr>
        <p:spPr/>
        <p:txBody>
          <a:bodyPr/>
          <a:lstStyle/>
          <a:p>
            <a:fld id="{CF9BC914-C69D-4A07-AF05-9294CE4F93CA}" type="slidenum">
              <a:rPr lang="en-CA" smtClean="0"/>
              <a:t>14</a:t>
            </a:fld>
            <a:endParaRPr lang="en-CA"/>
          </a:p>
        </p:txBody>
      </p:sp>
      <p:pic>
        <p:nvPicPr>
          <p:cNvPr id="6" name="Picture 5" descr="Home | Davies"/>
          <p:cNvPicPr/>
          <p:nvPr/>
        </p:nvPicPr>
        <p:blipFill>
          <a:blip r:embed="rId3">
            <a:extLst>
              <a:ext uri="{28A0092B-C50C-407E-A947-70E740481C1C}">
                <a14:useLocalDpi xmlns:a14="http://schemas.microsoft.com/office/drawing/2010/main" val="0"/>
              </a:ext>
            </a:extLst>
          </a:blip>
          <a:stretch>
            <a:fillRect/>
          </a:stretch>
        </p:blipFill>
        <p:spPr bwMode="auto">
          <a:xfrm>
            <a:off x="7924800" y="6312568"/>
            <a:ext cx="1219200" cy="545432"/>
          </a:xfrm>
          <a:prstGeom prst="rect">
            <a:avLst/>
          </a:prstGeom>
          <a:noFill/>
          <a:ln>
            <a:noFill/>
          </a:ln>
        </p:spPr>
      </p:pic>
    </p:spTree>
    <p:extLst>
      <p:ext uri="{BB962C8B-B14F-4D97-AF65-F5344CB8AC3E}">
        <p14:creationId xmlns:p14="http://schemas.microsoft.com/office/powerpoint/2010/main" val="584979518"/>
      </p:ext>
    </p:extLst>
  </p:cSld>
  <p:clrMapOvr>
    <a:masterClrMapping/>
  </p:clrMapOvr>
  <p:transition/>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object 2"/>
          <p:cNvSpPr txBox="1">
            <a:spLocks noGrp="1"/>
          </p:cNvSpPr>
          <p:nvPr>
            <p:ph type="title"/>
          </p:nvPr>
        </p:nvSpPr>
        <p:spPr>
          <a:xfrm>
            <a:off x="914400" y="685800"/>
            <a:ext cx="3570642" cy="298672"/>
          </a:xfrm>
          <a:prstGeom prst="rect">
            <a:avLst/>
          </a:prstGeom>
        </p:spPr>
        <p:txBody>
          <a:bodyPr vert="horz" wrap="square" lIns="0" tIns="0" rIns="0" bIns="0" numCol="1" rtlCol="0" anchor="b" anchorCtr="0" compatLnSpc="1">
            <a:prstTxWarp prst="textNoShape">
              <a:avLst/>
            </a:prstTxWarp>
            <a:spAutoFit/>
          </a:bodyPr>
          <a:lstStyle/>
          <a:p>
            <a:pPr marL="11206"/>
            <a:r>
              <a:rPr lang="en-US" sz="1941" spc="-4" smtClean="0"/>
              <a:t>Case Law and Authority</a:t>
            </a:r>
            <a:endParaRPr sz="1941"/>
          </a:p>
        </p:txBody>
      </p:sp>
      <p:sp>
        <p:nvSpPr>
          <p:cNvPr id="3" name="object 3"/>
          <p:cNvSpPr txBox="1"/>
          <p:nvPr/>
        </p:nvSpPr>
        <p:spPr>
          <a:xfrm>
            <a:off x="901681" y="1218233"/>
            <a:ext cx="7327919" cy="5116785"/>
          </a:xfrm>
          <a:prstGeom prst="rect">
            <a:avLst/>
          </a:prstGeom>
        </p:spPr>
        <p:txBody>
          <a:bodyPr vert="horz" wrap="square" lIns="0" tIns="0" rIns="0" bIns="0" rtlCol="0">
            <a:spAutoFit/>
          </a:bodyPr>
          <a:lstStyle/>
          <a:p>
            <a:pPr marL="296956" indent="-285750">
              <a:lnSpc>
                <a:spcPts val="1434"/>
              </a:lnSpc>
              <a:spcBef>
                <a:spcPts val="714"/>
              </a:spcBef>
              <a:buFont typeface="Arial" pitchFamily="34" charset="0"/>
              <a:buChar char="•"/>
              <a:tabLst>
                <a:tab pos="212923"/>
                <a:tab pos="213483"/>
              </a:tabLst>
            </a:pPr>
            <a:r>
              <a:rPr lang="en-US" sz="1235" b="1" smtClean="0">
                <a:latin typeface="Garamond"/>
                <a:cs typeface="Garamond"/>
              </a:rPr>
              <a:t>CANADA</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As discussed, when </a:t>
            </a:r>
            <a:r>
              <a:rPr lang="en-US" sz="1235">
                <a:latin typeface="Garamond"/>
                <a:cs typeface="Garamond"/>
              </a:rPr>
              <a:t>considering approval of a </a:t>
            </a:r>
            <a:r>
              <a:rPr lang="en-US" sz="1235" smtClean="0">
                <a:latin typeface="Garamond"/>
                <a:cs typeface="Garamond"/>
              </a:rPr>
              <a:t>sale transaction</a:t>
            </a:r>
            <a:r>
              <a:rPr lang="en-US" sz="1235">
                <a:latin typeface="Garamond"/>
                <a:cs typeface="Garamond"/>
              </a:rPr>
              <a:t>, Canadian courts will review the factors set out in section 36 of the CCAA (fairness of the process, reasonableness of the consideration, impact on creditors, etc</a:t>
            </a:r>
            <a:r>
              <a:rPr lang="en-US" sz="1235" smtClean="0">
                <a:latin typeface="Garamond"/>
                <a:cs typeface="Garamond"/>
              </a:rPr>
              <a:t>.)</a:t>
            </a:r>
          </a:p>
          <a:p>
            <a:pPr marL="754156" lvl="1" indent="-285750">
              <a:lnSpc>
                <a:spcPts val="1434"/>
              </a:lnSpc>
              <a:spcBef>
                <a:spcPts val="714"/>
              </a:spcBef>
              <a:buFont typeface="Arial" pitchFamily="34" charset="0"/>
              <a:buChar char="•"/>
              <a:tabLst>
                <a:tab pos="212923"/>
                <a:tab pos="213483"/>
              </a:tabLst>
            </a:pPr>
            <a:r>
              <a:rPr lang="en-US" sz="1235" smtClean="0">
                <a:latin typeface="Garamond"/>
                <a:cs typeface="Garamond"/>
              </a:rPr>
              <a:t>In </a:t>
            </a:r>
            <a:r>
              <a:rPr lang="en-US" sz="1235">
                <a:latin typeface="Garamond"/>
                <a:cs typeface="Garamond"/>
              </a:rPr>
              <a:t>the 2022 </a:t>
            </a:r>
            <a:r>
              <a:rPr lang="en-US" sz="1235" i="1">
                <a:latin typeface="Garamond"/>
                <a:cs typeface="Garamond"/>
              </a:rPr>
              <a:t>Harte Gold Corp</a:t>
            </a:r>
            <a:r>
              <a:rPr lang="en-US" sz="1235">
                <a:latin typeface="Garamond"/>
                <a:cs typeface="Garamond"/>
              </a:rPr>
              <a:t>. decision, the Ontario Court indicated that courts will consider the following additional factors in deciding whether to approve an RVO </a:t>
            </a:r>
            <a:r>
              <a:rPr lang="en-US" sz="1235" smtClean="0">
                <a:latin typeface="Garamond"/>
                <a:cs typeface="Garamond"/>
              </a:rPr>
              <a:t>transaction:</a:t>
            </a:r>
          </a:p>
          <a:p>
            <a:pPr marL="1211356" lvl="2" indent="-285750">
              <a:lnSpc>
                <a:spcPts val="1434"/>
              </a:lnSpc>
              <a:spcBef>
                <a:spcPts val="714"/>
              </a:spcBef>
              <a:buFont typeface="Arial" pitchFamily="34" charset="0"/>
              <a:buChar char="•"/>
              <a:tabLst>
                <a:tab pos="212923"/>
                <a:tab pos="213483"/>
              </a:tabLst>
            </a:pPr>
            <a:r>
              <a:rPr lang="en-US" sz="1235" b="1" smtClean="0">
                <a:latin typeface="Garamond"/>
                <a:cs typeface="Garamond"/>
              </a:rPr>
              <a:t>Why is the RVO necessary in this case?</a:t>
            </a:r>
          </a:p>
          <a:p>
            <a:pPr marL="1211356" lvl="2" indent="-285750">
              <a:lnSpc>
                <a:spcPts val="1434"/>
              </a:lnSpc>
              <a:spcBef>
                <a:spcPts val="714"/>
              </a:spcBef>
              <a:buFont typeface="Arial" pitchFamily="34" charset="0"/>
              <a:buChar char="•"/>
              <a:tabLst>
                <a:tab pos="212923"/>
                <a:tab pos="213483"/>
              </a:tabLst>
            </a:pPr>
            <a:r>
              <a:rPr lang="en-US" sz="1235" b="1" smtClean="0">
                <a:latin typeface="Garamond"/>
                <a:cs typeface="Garamond"/>
              </a:rPr>
              <a:t>Does the RVO structure produce an economic result at least as favourable as any other viable alternative?</a:t>
            </a:r>
          </a:p>
          <a:p>
            <a:pPr marL="1211356" lvl="2" indent="-285750">
              <a:lnSpc>
                <a:spcPts val="1434"/>
              </a:lnSpc>
              <a:spcBef>
                <a:spcPts val="714"/>
              </a:spcBef>
              <a:buFont typeface="Arial" pitchFamily="34" charset="0"/>
              <a:buChar char="•"/>
              <a:tabLst>
                <a:tab pos="212923"/>
                <a:tab pos="213483"/>
              </a:tabLst>
            </a:pPr>
            <a:r>
              <a:rPr lang="en-US" sz="1235" b="1" smtClean="0">
                <a:latin typeface="Garamond"/>
                <a:cs typeface="Garamond"/>
              </a:rPr>
              <a:t>Is any stakeholder worse off under the RVO structure than they would have been under any other viable alternative?</a:t>
            </a:r>
          </a:p>
          <a:p>
            <a:pPr marL="1211356" lvl="2" indent="-285750">
              <a:lnSpc>
                <a:spcPts val="1434"/>
              </a:lnSpc>
              <a:spcBef>
                <a:spcPts val="714"/>
              </a:spcBef>
              <a:buFont typeface="Arial" pitchFamily="34" charset="0"/>
              <a:buChar char="•"/>
              <a:tabLst>
                <a:tab pos="212923"/>
                <a:tab pos="213483"/>
              </a:tabLst>
            </a:pPr>
            <a:r>
              <a:rPr lang="en-US" sz="1235" b="1" smtClean="0">
                <a:latin typeface="Garamond"/>
                <a:cs typeface="Garamond"/>
              </a:rPr>
              <a:t>Does the consideration being paid for the debtor’s business reflect the importance and value of the intangible assets being preserved under the RVO structure?</a:t>
            </a:r>
          </a:p>
          <a:p>
            <a:pPr marL="296956" indent="-285750">
              <a:lnSpc>
                <a:spcPts val="1434"/>
              </a:lnSpc>
              <a:spcBef>
                <a:spcPts val="714"/>
              </a:spcBef>
              <a:buFont typeface="Arial" pitchFamily="34" charset="0"/>
              <a:buChar char="•"/>
              <a:tabLst>
                <a:tab pos="212923"/>
                <a:tab pos="213483"/>
              </a:tabLst>
            </a:pPr>
            <a:r>
              <a:rPr lang="en-US" sz="1235" b="1" smtClean="0">
                <a:latin typeface="Garamond"/>
                <a:cs typeface="Garamond"/>
              </a:rPr>
              <a:t>UNITED STATES</a:t>
            </a:r>
          </a:p>
          <a:p>
            <a:pPr marL="754156" lvl="1" indent="-285750">
              <a:lnSpc>
                <a:spcPts val="1434"/>
              </a:lnSpc>
              <a:spcBef>
                <a:spcPts val="714"/>
              </a:spcBef>
              <a:buFont typeface="Arial" pitchFamily="34" charset="0"/>
              <a:buChar char="•"/>
              <a:tabLst>
                <a:tab pos="212923"/>
                <a:tab pos="213483"/>
              </a:tabLst>
            </a:pPr>
            <a:r>
              <a:rPr lang="en-US" sz="1240" smtClean="0">
                <a:latin typeface="Garamond" panose="02020404030301010803" pitchFamily="18" charset="0"/>
              </a:rPr>
              <a:t>In </a:t>
            </a:r>
            <a:r>
              <a:rPr lang="en-US" sz="1240">
                <a:latin typeface="Garamond" panose="02020404030301010803" pitchFamily="18" charset="0"/>
              </a:rPr>
              <a:t>December 2022, the Bankruptcy Court in the Just Energy proceedings granted Chapter 15 recognition to Canadian sale procedures that were based on a stalking horse transaction to be implemented through an RVO - In re Just Energy Group, Inc., Case No. 21-30823 (Bankr. S.D. Tex.) [Docket No. 232</a:t>
            </a:r>
            <a:r>
              <a:rPr lang="en-US" sz="1240" smtClean="0">
                <a:latin typeface="Garamond" panose="02020404030301010803" pitchFamily="18" charset="0"/>
              </a:rPr>
              <a:t>]</a:t>
            </a:r>
          </a:p>
          <a:p>
            <a:pPr marL="754156" lvl="1" indent="-285750">
              <a:lnSpc>
                <a:spcPts val="1434"/>
              </a:lnSpc>
              <a:spcBef>
                <a:spcPts val="714"/>
              </a:spcBef>
              <a:buFont typeface="Arial" pitchFamily="34" charset="0"/>
              <a:buChar char="•"/>
              <a:tabLst>
                <a:tab pos="212923"/>
                <a:tab pos="213483"/>
              </a:tabLst>
            </a:pPr>
            <a:r>
              <a:rPr lang="en-CA" sz="1240">
                <a:latin typeface="Garamond" panose="02020404030301010803" pitchFamily="18" charset="0"/>
              </a:rPr>
              <a:t>RVOs have now also been recognized in three other Chapter 15 </a:t>
            </a:r>
            <a:r>
              <a:rPr lang="en-CA" sz="1240" smtClean="0">
                <a:latin typeface="Garamond" panose="02020404030301010803" pitchFamily="18" charset="0"/>
              </a:rPr>
              <a:t>cases:</a:t>
            </a:r>
          </a:p>
          <a:p>
            <a:pPr marL="1211356" lvl="2" indent="-285750">
              <a:lnSpc>
                <a:spcPts val="1434"/>
              </a:lnSpc>
              <a:spcBef>
                <a:spcPts val="714"/>
              </a:spcBef>
              <a:buFont typeface="Arial" pitchFamily="34" charset="0"/>
              <a:buChar char="•"/>
              <a:tabLst>
                <a:tab pos="212923"/>
                <a:tab pos="213483"/>
              </a:tabLst>
            </a:pPr>
            <a:r>
              <a:rPr lang="en-US" sz="1240" smtClean="0">
                <a:latin typeface="Garamond" panose="02020404030301010803" pitchFamily="18" charset="0"/>
              </a:rPr>
              <a:t>In </a:t>
            </a:r>
            <a:r>
              <a:rPr lang="en-US" sz="1240">
                <a:latin typeface="Garamond" panose="02020404030301010803" pitchFamily="18" charset="0"/>
              </a:rPr>
              <a:t>re NextPoint Financial Inc., Case No. 23-10983 (Bankr. D. Del.) [Docket No. </a:t>
            </a:r>
            <a:r>
              <a:rPr lang="en-US" sz="1240" smtClean="0">
                <a:latin typeface="Garamond" panose="02020404030301010803" pitchFamily="18" charset="0"/>
              </a:rPr>
              <a:t>155]</a:t>
            </a:r>
          </a:p>
          <a:p>
            <a:pPr marL="1211356" lvl="2" indent="-285750">
              <a:lnSpc>
                <a:spcPts val="1434"/>
              </a:lnSpc>
              <a:spcBef>
                <a:spcPts val="714"/>
              </a:spcBef>
              <a:buFont typeface="Arial" pitchFamily="34" charset="0"/>
              <a:buChar char="•"/>
              <a:tabLst>
                <a:tab pos="212923"/>
                <a:tab pos="213483"/>
              </a:tabLst>
            </a:pPr>
            <a:r>
              <a:rPr lang="en-US" sz="1240" smtClean="0">
                <a:latin typeface="Garamond" panose="02020404030301010803" pitchFamily="18" charset="0"/>
              </a:rPr>
              <a:t>In </a:t>
            </a:r>
            <a:r>
              <a:rPr lang="en-US" sz="1240">
                <a:latin typeface="Garamond" panose="02020404030301010803" pitchFamily="18" charset="0"/>
              </a:rPr>
              <a:t>re Acerus Pharmaceuticals Corporation, Case No. 23-10111 (Bankr. D. Del.) [Docket No. </a:t>
            </a:r>
            <a:r>
              <a:rPr lang="en-US" sz="1240" smtClean="0">
                <a:latin typeface="Garamond" panose="02020404030301010803" pitchFamily="18" charset="0"/>
              </a:rPr>
              <a:t>78]</a:t>
            </a:r>
          </a:p>
          <a:p>
            <a:pPr marL="1211356" lvl="2" indent="-285750">
              <a:lnSpc>
                <a:spcPts val="1434"/>
              </a:lnSpc>
              <a:spcBef>
                <a:spcPts val="714"/>
              </a:spcBef>
              <a:buFont typeface="Arial" pitchFamily="34" charset="0"/>
              <a:buChar char="•"/>
              <a:tabLst>
                <a:tab pos="212923"/>
                <a:tab pos="213483"/>
              </a:tabLst>
            </a:pPr>
            <a:r>
              <a:rPr lang="en-US" sz="1240" smtClean="0">
                <a:latin typeface="Garamond" panose="02020404030301010803" pitchFamily="18" charset="0"/>
              </a:rPr>
              <a:t>In </a:t>
            </a:r>
            <a:r>
              <a:rPr lang="en-US" sz="1240">
                <a:latin typeface="Garamond" panose="02020404030301010803" pitchFamily="18" charset="0"/>
              </a:rPr>
              <a:t>re Dynamic Technologies Inc., Case No. 23-41416 (Bankr. N.D. Tex.) [Docket No. 59]</a:t>
            </a:r>
          </a:p>
          <a:p>
            <a:pPr marL="754156" lvl="1" indent="-285750">
              <a:lnSpc>
                <a:spcPts val="1434"/>
              </a:lnSpc>
              <a:spcBef>
                <a:spcPts val="714"/>
              </a:spcBef>
              <a:buFont typeface="Arial" pitchFamily="34" charset="0"/>
              <a:buChar char="•"/>
              <a:tabLst>
                <a:tab pos="212923"/>
                <a:tab pos="213483"/>
              </a:tabLst>
            </a:pPr>
            <a:endParaRPr lang="en-US" sz="1240">
              <a:latin typeface="Garamond" panose="02020404030301010803" pitchFamily="18" charset="0"/>
              <a:cs typeface="Garamond"/>
            </a:endParaRPr>
          </a:p>
        </p:txBody>
      </p:sp>
      <p:sp>
        <p:nvSpPr>
          <p:cNvPr id="5" name="Slide Number Placeholder 4"/>
          <p:cNvSpPr>
            <a:spLocks noGrp="1"/>
          </p:cNvSpPr>
          <p:nvPr>
            <p:ph type="sldNum" sz="quarter" idx="10"/>
          </p:nvPr>
        </p:nvSpPr>
        <p:spPr/>
        <p:txBody>
          <a:bodyPr/>
          <a:lstStyle/>
          <a:p>
            <a:fld id="{CF9BC914-C69D-4A07-AF05-9294CE4F93CA}" type="slidenum">
              <a:rPr lang="en-CA" smtClean="0"/>
              <a:t>15</a:t>
            </a:fld>
            <a:endParaRPr lang="en-CA"/>
          </a:p>
        </p:txBody>
      </p:sp>
      <p:pic>
        <p:nvPicPr>
          <p:cNvPr id="6" name="Picture 5" descr="Home | Davies"/>
          <p:cNvPicPr/>
          <p:nvPr/>
        </p:nvPicPr>
        <p:blipFill>
          <a:blip r:embed="rId3">
            <a:extLst>
              <a:ext uri="{28A0092B-C50C-407E-A947-70E740481C1C}">
                <a14:useLocalDpi xmlns:a14="http://schemas.microsoft.com/office/drawing/2010/main" val="0"/>
              </a:ext>
            </a:extLst>
          </a:blip>
          <a:stretch>
            <a:fillRect/>
          </a:stretch>
        </p:blipFill>
        <p:spPr bwMode="auto">
          <a:xfrm>
            <a:off x="7924800" y="6312568"/>
            <a:ext cx="1219200" cy="545432"/>
          </a:xfrm>
          <a:prstGeom prst="rect">
            <a:avLst/>
          </a:prstGeom>
          <a:noFill/>
          <a:ln>
            <a:noFill/>
          </a:ln>
        </p:spPr>
      </p:pic>
    </p:spTree>
    <p:extLst>
      <p:ext uri="{BB962C8B-B14F-4D97-AF65-F5344CB8AC3E}">
        <p14:creationId xmlns:p14="http://schemas.microsoft.com/office/powerpoint/2010/main" val="1339596006"/>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object 2"/>
          <p:cNvSpPr txBox="1">
            <a:spLocks noGrp="1"/>
          </p:cNvSpPr>
          <p:nvPr>
            <p:ph type="title"/>
          </p:nvPr>
        </p:nvSpPr>
        <p:spPr>
          <a:xfrm>
            <a:off x="914400" y="679671"/>
            <a:ext cx="7620000" cy="298672"/>
          </a:xfrm>
          <a:prstGeom prst="rect">
            <a:avLst/>
          </a:prstGeom>
        </p:spPr>
        <p:txBody>
          <a:bodyPr vert="horz" wrap="square" lIns="0" tIns="0" rIns="0" bIns="0" numCol="1" rtlCol="0" anchor="b" anchorCtr="0" compatLnSpc="1">
            <a:prstTxWarp prst="textNoShape">
              <a:avLst/>
            </a:prstTxWarp>
            <a:spAutoFit/>
          </a:bodyPr>
          <a:lstStyle/>
          <a:p>
            <a:pPr marL="11206"/>
            <a:r>
              <a:rPr lang="en-US" sz="1941" spc="-4" smtClean="0"/>
              <a:t>Part I – Overview of Canadian Sale Processes</a:t>
            </a:r>
            <a:endParaRPr sz="1941"/>
          </a:p>
        </p:txBody>
      </p:sp>
      <p:sp>
        <p:nvSpPr>
          <p:cNvPr id="5" name="object 2"/>
          <p:cNvSpPr txBox="1"/>
          <p:nvPr/>
        </p:nvSpPr>
        <p:spPr bwMode="auto">
          <a:xfrm>
            <a:off x="2247900" y="2667000"/>
            <a:ext cx="4648200" cy="760208"/>
          </a:xfrm>
          <a:prstGeom prst="rect">
            <a:avLst/>
          </a:prstGeom>
          <a:noFill/>
          <a:ln w="9525">
            <a:noFill/>
            <a:miter lim="800000"/>
          </a:ln>
        </p:spPr>
        <p:txBody>
          <a:bodyPr vert="horz" wrap="square" lIns="0" tIns="0" rIns="0" bIns="0" numCol="1" rtlCol="0" anchor="b" anchorCtr="0" compatLnSpc="1">
            <a:prstTxWarp prst="textNoShape">
              <a:avLst/>
            </a:prstTxWarp>
            <a:spAutoFit/>
          </a:bodyPr>
          <a:lstStyle>
            <a:lvl1pPr algn="l" rtl="0" eaLnBrk="1" fontAlgn="base" hangingPunct="1">
              <a:spcBef>
                <a:spcPct val="0"/>
              </a:spcBef>
              <a:spcAft>
                <a:spcPct val="0"/>
              </a:spcAft>
              <a:defRPr sz="2800" kern="1200">
                <a:solidFill>
                  <a:schemeClr val="tx1"/>
                </a:solidFill>
                <a:latin typeface="Arial Black" pitchFamily="34" charset="0"/>
                <a:ea typeface="+mj-ea"/>
                <a:cs typeface="+mj-cs"/>
              </a:defRPr>
            </a:lvl1pPr>
            <a:lvl2pPr algn="l" rtl="0" eaLnBrk="1" fontAlgn="base" hangingPunct="1">
              <a:spcBef>
                <a:spcPct val="0"/>
              </a:spcBef>
              <a:spcAft>
                <a:spcPct val="0"/>
              </a:spcAft>
              <a:defRPr sz="2800">
                <a:solidFill>
                  <a:schemeClr val="tx1"/>
                </a:solidFill>
                <a:latin typeface="Arial Black" pitchFamily="34" charset="0"/>
              </a:defRPr>
            </a:lvl2pPr>
            <a:lvl3pPr algn="l" rtl="0" eaLnBrk="1" fontAlgn="base" hangingPunct="1">
              <a:spcBef>
                <a:spcPct val="0"/>
              </a:spcBef>
              <a:spcAft>
                <a:spcPct val="0"/>
              </a:spcAft>
              <a:defRPr sz="2800">
                <a:solidFill>
                  <a:schemeClr val="tx1"/>
                </a:solidFill>
                <a:latin typeface="Arial Black" pitchFamily="34" charset="0"/>
              </a:defRPr>
            </a:lvl3pPr>
            <a:lvl4pPr algn="l" rtl="0" eaLnBrk="1" fontAlgn="base" hangingPunct="1">
              <a:spcBef>
                <a:spcPct val="0"/>
              </a:spcBef>
              <a:spcAft>
                <a:spcPct val="0"/>
              </a:spcAft>
              <a:defRPr sz="2800">
                <a:solidFill>
                  <a:schemeClr val="tx1"/>
                </a:solidFill>
                <a:latin typeface="Arial Black" pitchFamily="34" charset="0"/>
              </a:defRPr>
            </a:lvl4pPr>
            <a:lvl5pPr algn="l" rtl="0" eaLnBrk="1" fontAlgn="base" hangingPunct="1">
              <a:spcBef>
                <a:spcPct val="0"/>
              </a:spcBef>
              <a:spcAft>
                <a:spcPct val="0"/>
              </a:spcAft>
              <a:defRPr sz="2800">
                <a:solidFill>
                  <a:schemeClr val="tx1"/>
                </a:solidFill>
                <a:latin typeface="Arial Black" pitchFamily="34" charset="0"/>
              </a:defRPr>
            </a:lvl5pPr>
            <a:lvl6pPr marL="457200" algn="l" rtl="0" eaLnBrk="1" fontAlgn="base" hangingPunct="1">
              <a:spcBef>
                <a:spcPct val="0"/>
              </a:spcBef>
              <a:spcAft>
                <a:spcPct val="0"/>
              </a:spcAft>
              <a:defRPr sz="2800">
                <a:solidFill>
                  <a:schemeClr val="tx1"/>
                </a:solidFill>
                <a:latin typeface="Arial Black" pitchFamily="34" charset="0"/>
              </a:defRPr>
            </a:lvl6pPr>
            <a:lvl7pPr marL="914400" algn="l" rtl="0" eaLnBrk="1" fontAlgn="base" hangingPunct="1">
              <a:spcBef>
                <a:spcPct val="0"/>
              </a:spcBef>
              <a:spcAft>
                <a:spcPct val="0"/>
              </a:spcAft>
              <a:defRPr sz="2800">
                <a:solidFill>
                  <a:schemeClr val="tx1"/>
                </a:solidFill>
                <a:latin typeface="Arial Black" pitchFamily="34" charset="0"/>
              </a:defRPr>
            </a:lvl7pPr>
            <a:lvl8pPr marL="1371600" algn="l" rtl="0" eaLnBrk="1" fontAlgn="base" hangingPunct="1">
              <a:spcBef>
                <a:spcPct val="0"/>
              </a:spcBef>
              <a:spcAft>
                <a:spcPct val="0"/>
              </a:spcAft>
              <a:defRPr sz="2800">
                <a:solidFill>
                  <a:schemeClr val="tx1"/>
                </a:solidFill>
                <a:latin typeface="Arial Black" pitchFamily="34" charset="0"/>
              </a:defRPr>
            </a:lvl8pPr>
            <a:lvl9pPr marL="1828800" algn="l" rtl="0" eaLnBrk="1" fontAlgn="base" hangingPunct="1">
              <a:spcBef>
                <a:spcPct val="0"/>
              </a:spcBef>
              <a:spcAft>
                <a:spcPct val="0"/>
              </a:spcAft>
              <a:defRPr sz="2800">
                <a:solidFill>
                  <a:schemeClr val="tx1"/>
                </a:solidFill>
                <a:latin typeface="Arial Black" pitchFamily="34" charset="0"/>
              </a:defRPr>
            </a:lvl9pPr>
          </a:lstStyle>
          <a:p>
            <a:pPr marL="11206" algn="ctr"/>
            <a:r>
              <a:rPr lang="en-CA" sz="2470" b="1" spc="-4" smtClean="0"/>
              <a:t>Overview of Canadian Sale Processes</a:t>
            </a:r>
            <a:endParaRPr lang="en-US" sz="2470" b="1" spc="-4" smtClean="0"/>
          </a:p>
        </p:txBody>
      </p:sp>
      <p:sp>
        <p:nvSpPr>
          <p:cNvPr id="3" name="Slide Number Placeholder 2"/>
          <p:cNvSpPr>
            <a:spLocks noGrp="1"/>
          </p:cNvSpPr>
          <p:nvPr>
            <p:ph type="sldNum" sz="quarter" idx="10"/>
          </p:nvPr>
        </p:nvSpPr>
        <p:spPr>
          <a:xfrm>
            <a:off x="3505200" y="6402721"/>
            <a:ext cx="2133600" cy="365125"/>
          </a:xfrm>
        </p:spPr>
        <p:txBody>
          <a:bodyPr/>
          <a:lstStyle/>
          <a:p>
            <a:pPr algn="ctr"/>
            <a:fld id="{CF9BC914-C69D-4A07-AF05-9294CE4F93CA}" type="slidenum">
              <a:rPr lang="en-CA" smtClean="0"/>
              <a:pPr algn="ctr"/>
              <a:t>1</a:t>
            </a:fld>
            <a:endParaRPr lang="en-CA"/>
          </a:p>
        </p:txBody>
      </p:sp>
      <p:pic>
        <p:nvPicPr>
          <p:cNvPr id="6" name="Picture 5" descr="Home | Davies"/>
          <p:cNvPicPr/>
          <p:nvPr/>
        </p:nvPicPr>
        <p:blipFill>
          <a:blip r:embed="rId3">
            <a:extLst>
              <a:ext uri="{28A0092B-C50C-407E-A947-70E740481C1C}">
                <a14:useLocalDpi xmlns:a14="http://schemas.microsoft.com/office/drawing/2010/main" val="0"/>
              </a:ext>
            </a:extLst>
          </a:blip>
          <a:stretch>
            <a:fillRect/>
          </a:stretch>
        </p:blipFill>
        <p:spPr bwMode="auto">
          <a:xfrm>
            <a:off x="7924800" y="6312568"/>
            <a:ext cx="1219200" cy="545432"/>
          </a:xfrm>
          <a:prstGeom prst="rect">
            <a:avLst/>
          </a:prstGeom>
          <a:noFill/>
          <a:ln>
            <a:noFill/>
          </a:ln>
        </p:spPr>
      </p:pic>
    </p:spTree>
    <p:extLst>
      <p:ext uri="{BB962C8B-B14F-4D97-AF65-F5344CB8AC3E}">
        <p14:creationId xmlns:p14="http://schemas.microsoft.com/office/powerpoint/2010/main" val="1531461337"/>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object 2"/>
          <p:cNvSpPr txBox="1">
            <a:spLocks noGrp="1"/>
          </p:cNvSpPr>
          <p:nvPr>
            <p:ph type="title"/>
          </p:nvPr>
        </p:nvSpPr>
        <p:spPr>
          <a:xfrm>
            <a:off x="914400" y="685800"/>
            <a:ext cx="7620000" cy="298672"/>
          </a:xfrm>
          <a:prstGeom prst="rect">
            <a:avLst/>
          </a:prstGeom>
        </p:spPr>
        <p:txBody>
          <a:bodyPr vert="horz" wrap="square" lIns="0" tIns="0" rIns="0" bIns="0" numCol="1" rtlCol="0" anchor="b" anchorCtr="0" compatLnSpc="1">
            <a:prstTxWarp prst="textNoShape">
              <a:avLst/>
            </a:prstTxWarp>
            <a:spAutoFit/>
          </a:bodyPr>
          <a:lstStyle/>
          <a:p>
            <a:pPr marL="11206"/>
            <a:r>
              <a:rPr sz="1941" spc="-4"/>
              <a:t>Key</a:t>
            </a:r>
            <a:r>
              <a:rPr sz="1941" spc="-75"/>
              <a:t> </a:t>
            </a:r>
            <a:r>
              <a:rPr lang="en-CA" sz="1941" spc="-75" smtClean="0"/>
              <a:t>Statutory Means </a:t>
            </a:r>
            <a:r>
              <a:rPr lang="en-CA" sz="1941" spc="-4" smtClean="0"/>
              <a:t>of Implementing a Canadian Sale</a:t>
            </a:r>
            <a:endParaRPr sz="1941"/>
          </a:p>
        </p:txBody>
      </p:sp>
      <p:sp>
        <p:nvSpPr>
          <p:cNvPr id="3" name="object 3"/>
          <p:cNvSpPr txBox="1"/>
          <p:nvPr/>
        </p:nvSpPr>
        <p:spPr>
          <a:xfrm>
            <a:off x="928838" y="1219200"/>
            <a:ext cx="7300762" cy="5386090"/>
          </a:xfrm>
          <a:prstGeom prst="rect">
            <a:avLst/>
          </a:prstGeom>
        </p:spPr>
        <p:txBody>
          <a:bodyPr vert="horz" wrap="square" lIns="0" tIns="0" rIns="0" bIns="0" rtlCol="0">
            <a:spAutoFit/>
          </a:bodyPr>
          <a:lstStyle/>
          <a:p>
            <a:pPr marL="296956" indent="-285750">
              <a:lnSpc>
                <a:spcPts val="1434"/>
              </a:lnSpc>
              <a:buFont typeface="Arial" pitchFamily="34" charset="0"/>
              <a:buChar char="•"/>
              <a:tabLst>
                <a:tab pos="212923"/>
                <a:tab pos="213483"/>
              </a:tabLst>
            </a:pPr>
            <a:r>
              <a:rPr lang="en-CA" sz="1235" smtClean="0">
                <a:latin typeface="Garamond"/>
                <a:cs typeface="Garamond"/>
              </a:rPr>
              <a:t>Sales of assets or businesses can occur in a number of different ways in Canada:</a:t>
            </a:r>
          </a:p>
          <a:p>
            <a:pPr marL="296956" indent="-285750">
              <a:lnSpc>
                <a:spcPts val="1434"/>
              </a:lnSpc>
              <a:buFont typeface="Arial" pitchFamily="34" charset="0"/>
              <a:buChar char="•"/>
              <a:tabLst>
                <a:tab pos="212923"/>
                <a:tab pos="213483"/>
              </a:tabLst>
            </a:pPr>
            <a:endParaRPr lang="en-CA" sz="1235">
              <a:latin typeface="Garamond"/>
              <a:cs typeface="Garamond"/>
            </a:endParaRPr>
          </a:p>
          <a:p>
            <a:pPr marL="811306" lvl="1" indent="-342900">
              <a:lnSpc>
                <a:spcPts val="1434"/>
              </a:lnSpc>
              <a:buFont typeface="+mj-lt"/>
              <a:buAutoNum type="arabicPeriod"/>
              <a:tabLst>
                <a:tab pos="212923"/>
                <a:tab pos="213483"/>
              </a:tabLst>
            </a:pPr>
            <a:r>
              <a:rPr lang="en-CA" sz="1235" smtClean="0">
                <a:latin typeface="Garamond"/>
                <a:cs typeface="Garamond"/>
              </a:rPr>
              <a:t>Through an </a:t>
            </a:r>
            <a:r>
              <a:rPr lang="en-CA" sz="1235" b="1" u="sng" smtClean="0">
                <a:latin typeface="Garamond"/>
                <a:cs typeface="Garamond"/>
              </a:rPr>
              <a:t>asset sale</a:t>
            </a:r>
            <a:r>
              <a:rPr lang="en-CA" sz="1235" b="1" smtClean="0">
                <a:latin typeface="Garamond"/>
                <a:cs typeface="Garamond"/>
              </a:rPr>
              <a:t> </a:t>
            </a:r>
            <a:r>
              <a:rPr lang="en-CA" sz="1235" smtClean="0">
                <a:latin typeface="Garamond"/>
                <a:cs typeface="Garamond"/>
              </a:rPr>
              <a:t>in any of a CCAA restructuring or liquidation (like Chapter 11), a BIA bankruptcy proceeding (like Chapter 7) or a Receivership – with an “</a:t>
            </a:r>
            <a:r>
              <a:rPr lang="en-CA" sz="1235" b="1" smtClean="0">
                <a:latin typeface="Garamond"/>
                <a:cs typeface="Garamond"/>
              </a:rPr>
              <a:t>Approval and Vesting Order</a:t>
            </a:r>
            <a:r>
              <a:rPr lang="en-CA" sz="1235" smtClean="0">
                <a:latin typeface="Garamond"/>
                <a:cs typeface="Garamond"/>
              </a:rPr>
              <a:t>”</a:t>
            </a:r>
          </a:p>
          <a:p>
            <a:pPr marL="811306" lvl="1" indent="-342900">
              <a:lnSpc>
                <a:spcPts val="1434"/>
              </a:lnSpc>
              <a:buFont typeface="+mj-lt"/>
              <a:buAutoNum type="arabicPeriod"/>
              <a:tabLst>
                <a:tab pos="212923"/>
                <a:tab pos="213483"/>
              </a:tabLst>
            </a:pPr>
            <a:endParaRPr lang="en-CA" sz="1235" smtClean="0">
              <a:latin typeface="Garamond"/>
              <a:cs typeface="Garamond"/>
            </a:endParaRPr>
          </a:p>
          <a:p>
            <a:pPr marL="811306" lvl="1" indent="-342900">
              <a:lnSpc>
                <a:spcPts val="1434"/>
              </a:lnSpc>
              <a:buFont typeface="+mj-lt"/>
              <a:buAutoNum type="arabicPeriod"/>
              <a:tabLst>
                <a:tab pos="212923"/>
                <a:tab pos="213483"/>
              </a:tabLst>
            </a:pPr>
            <a:r>
              <a:rPr lang="en-CA" sz="1235" smtClean="0">
                <a:latin typeface="Garamond"/>
                <a:cs typeface="Garamond"/>
              </a:rPr>
              <a:t>As a </a:t>
            </a:r>
            <a:r>
              <a:rPr lang="en-CA" sz="1235" b="1" u="sng" smtClean="0">
                <a:latin typeface="Garamond"/>
                <a:cs typeface="Garamond"/>
              </a:rPr>
              <a:t>share sale</a:t>
            </a:r>
            <a:r>
              <a:rPr lang="en-CA" sz="1235" smtClean="0">
                <a:latin typeface="Garamond"/>
                <a:cs typeface="Garamond"/>
              </a:rPr>
              <a:t> through any of the above with a “Reverse Vesting Order”</a:t>
            </a:r>
          </a:p>
          <a:p>
            <a:pPr marL="811306" lvl="1" indent="-342900">
              <a:lnSpc>
                <a:spcPts val="1434"/>
              </a:lnSpc>
              <a:buFont typeface="+mj-lt"/>
              <a:buAutoNum type="arabicPeriod"/>
              <a:tabLst>
                <a:tab pos="212923"/>
                <a:tab pos="213483"/>
              </a:tabLst>
            </a:pPr>
            <a:endParaRPr lang="en-CA" sz="1235" smtClean="0">
              <a:latin typeface="Garamond"/>
              <a:cs typeface="Garamond"/>
            </a:endParaRPr>
          </a:p>
          <a:p>
            <a:pPr marL="811306" lvl="1" indent="-342900">
              <a:lnSpc>
                <a:spcPts val="1434"/>
              </a:lnSpc>
              <a:buFont typeface="+mj-lt"/>
              <a:buAutoNum type="arabicPeriod"/>
              <a:tabLst>
                <a:tab pos="212923"/>
                <a:tab pos="213483"/>
              </a:tabLst>
            </a:pPr>
            <a:r>
              <a:rPr lang="en-CA" sz="1235" smtClean="0">
                <a:latin typeface="Garamond"/>
                <a:cs typeface="Garamond"/>
              </a:rPr>
              <a:t>Or though a </a:t>
            </a:r>
            <a:r>
              <a:rPr lang="en-CA" sz="1235" b="1" u="sng" smtClean="0">
                <a:latin typeface="Garamond"/>
                <a:cs typeface="Garamond"/>
              </a:rPr>
              <a:t>plan sale</a:t>
            </a:r>
            <a:r>
              <a:rPr lang="en-CA" sz="1235" smtClean="0">
                <a:latin typeface="Garamond"/>
                <a:cs typeface="Garamond"/>
              </a:rPr>
              <a:t>, typically done through a plan of arrangement in a CCAA</a:t>
            </a:r>
          </a:p>
          <a:p>
            <a:pPr marL="468406" lvl="1">
              <a:lnSpc>
                <a:spcPts val="1434"/>
              </a:lnSpc>
              <a:tabLst>
                <a:tab pos="212923"/>
                <a:tab pos="213483"/>
              </a:tabLst>
            </a:pPr>
            <a:endParaRPr lang="en-CA" sz="1235">
              <a:latin typeface="Garamond"/>
              <a:cs typeface="Garamond"/>
            </a:endParaRPr>
          </a:p>
          <a:p>
            <a:pPr marL="468406" lvl="1">
              <a:lnSpc>
                <a:spcPts val="1434"/>
              </a:lnSpc>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r>
              <a:rPr lang="en-CA" sz="1235" smtClean="0">
                <a:latin typeface="Garamond"/>
                <a:cs typeface="Garamond"/>
              </a:rPr>
              <a:t>Part IV of the CCAA allows for recognition of a US-based sale</a:t>
            </a: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r>
              <a:rPr lang="en-CA" sz="1235" smtClean="0">
                <a:latin typeface="Garamond"/>
                <a:cs typeface="Garamond"/>
              </a:rPr>
              <a:t>Canadian-based sales have been recognized in the US in a number of Chapter 15 cases – more on this later </a:t>
            </a: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sz="1235">
              <a:latin typeface="Garamond"/>
              <a:cs typeface="Garamond"/>
            </a:endParaRPr>
          </a:p>
        </p:txBody>
      </p:sp>
      <p:sp>
        <p:nvSpPr>
          <p:cNvPr id="5" name="Slide Number Placeholder 4"/>
          <p:cNvSpPr>
            <a:spLocks noGrp="1"/>
          </p:cNvSpPr>
          <p:nvPr>
            <p:ph type="sldNum" sz="quarter" idx="10"/>
          </p:nvPr>
        </p:nvSpPr>
        <p:spPr>
          <a:xfrm>
            <a:off x="3512419" y="6402721"/>
            <a:ext cx="2133600" cy="365125"/>
          </a:xfrm>
        </p:spPr>
        <p:txBody>
          <a:bodyPr/>
          <a:lstStyle/>
          <a:p>
            <a:pPr algn="ctr"/>
            <a:fld id="{CF9BC914-C69D-4A07-AF05-9294CE4F93CA}" type="slidenum">
              <a:rPr lang="en-CA" smtClean="0"/>
              <a:pPr algn="ctr"/>
              <a:t>2</a:t>
            </a:fld>
            <a:endParaRPr lang="en-CA"/>
          </a:p>
        </p:txBody>
      </p:sp>
      <p:pic>
        <p:nvPicPr>
          <p:cNvPr id="6" name="Picture 5" descr="Home | Davies"/>
          <p:cNvPicPr/>
          <p:nvPr/>
        </p:nvPicPr>
        <p:blipFill>
          <a:blip r:embed="rId3">
            <a:extLst>
              <a:ext uri="{28A0092B-C50C-407E-A947-70E740481C1C}">
                <a14:useLocalDpi xmlns:a14="http://schemas.microsoft.com/office/drawing/2010/main" val="0"/>
              </a:ext>
            </a:extLst>
          </a:blip>
          <a:stretch>
            <a:fillRect/>
          </a:stretch>
        </p:blipFill>
        <p:spPr bwMode="auto">
          <a:xfrm>
            <a:off x="7924800" y="6312568"/>
            <a:ext cx="1219200" cy="545432"/>
          </a:xfrm>
          <a:prstGeom prst="rect">
            <a:avLst/>
          </a:prstGeom>
          <a:noFill/>
          <a:ln>
            <a:noFill/>
          </a:ln>
        </p:spPr>
      </p:pic>
    </p:spTree>
    <p:extLst>
      <p:ext uri="{BB962C8B-B14F-4D97-AF65-F5344CB8AC3E}">
        <p14:creationId xmlns:p14="http://schemas.microsoft.com/office/powerpoint/2010/main" val="2091887071"/>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object 2"/>
          <p:cNvSpPr txBox="1">
            <a:spLocks noGrp="1"/>
          </p:cNvSpPr>
          <p:nvPr>
            <p:ph type="title"/>
          </p:nvPr>
        </p:nvSpPr>
        <p:spPr>
          <a:xfrm>
            <a:off x="914400" y="685800"/>
            <a:ext cx="7620000" cy="298672"/>
          </a:xfrm>
          <a:prstGeom prst="rect">
            <a:avLst/>
          </a:prstGeom>
        </p:spPr>
        <p:txBody>
          <a:bodyPr vert="horz" wrap="square" lIns="0" tIns="0" rIns="0" bIns="0" numCol="1" rtlCol="0" anchor="b" anchorCtr="0" compatLnSpc="1">
            <a:prstTxWarp prst="textNoShape">
              <a:avLst/>
            </a:prstTxWarp>
            <a:spAutoFit/>
          </a:bodyPr>
          <a:lstStyle/>
          <a:p>
            <a:pPr marL="11206"/>
            <a:r>
              <a:rPr lang="en-CA" sz="1941" spc="-75" smtClean="0"/>
              <a:t>Basic Statutory Test for Approving a </a:t>
            </a:r>
            <a:r>
              <a:rPr lang="en-CA" sz="1941" spc="-4" smtClean="0"/>
              <a:t>Canadian Sale</a:t>
            </a:r>
            <a:endParaRPr sz="1941"/>
          </a:p>
        </p:txBody>
      </p:sp>
      <p:sp>
        <p:nvSpPr>
          <p:cNvPr id="3" name="object 3"/>
          <p:cNvSpPr txBox="1"/>
          <p:nvPr/>
        </p:nvSpPr>
        <p:spPr>
          <a:xfrm>
            <a:off x="928838" y="1219200"/>
            <a:ext cx="7300762" cy="8079135"/>
          </a:xfrm>
          <a:prstGeom prst="rect">
            <a:avLst/>
          </a:prstGeom>
        </p:spPr>
        <p:txBody>
          <a:bodyPr vert="horz" wrap="square" lIns="0" tIns="0" rIns="0" bIns="0" rtlCol="0">
            <a:spAutoFit/>
          </a:bodyPr>
          <a:lstStyle/>
          <a:p>
            <a:pPr marL="11206">
              <a:lnSpc>
                <a:spcPts val="1434"/>
              </a:lnSpc>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r>
              <a:rPr lang="en-US" sz="1235">
                <a:latin typeface="Garamond"/>
                <a:cs typeface="Garamond"/>
              </a:rPr>
              <a:t>Under s. 36 of the CCAA, </a:t>
            </a:r>
            <a:r>
              <a:rPr lang="en-US" sz="1235" smtClean="0">
                <a:latin typeface="Garamond"/>
                <a:cs typeface="Garamond"/>
              </a:rPr>
              <a:t>the </a:t>
            </a:r>
            <a:r>
              <a:rPr lang="en-US" sz="1235">
                <a:latin typeface="Garamond"/>
                <a:cs typeface="Garamond"/>
              </a:rPr>
              <a:t>Court may authorize the </a:t>
            </a:r>
            <a:r>
              <a:rPr lang="en-US" sz="1235" smtClean="0">
                <a:latin typeface="Garamond"/>
                <a:cs typeface="Garamond"/>
              </a:rPr>
              <a:t>debtor to </a:t>
            </a:r>
            <a:r>
              <a:rPr lang="en-US" sz="1235">
                <a:latin typeface="Garamond"/>
                <a:cs typeface="Garamond"/>
              </a:rPr>
              <a:t>sell or otherwise dispose of its assets outside of the ordinary course of business free and clear of any security, charge or other restriction. </a:t>
            </a:r>
            <a:endParaRPr lang="en-US" sz="1235" smtClean="0">
              <a:latin typeface="Garamond"/>
              <a:cs typeface="Garamond"/>
            </a:endParaRPr>
          </a:p>
          <a:p>
            <a:pPr marL="11206">
              <a:lnSpc>
                <a:spcPts val="1434"/>
              </a:lnSpc>
              <a:tabLst>
                <a:tab pos="212923"/>
                <a:tab pos="213483"/>
              </a:tabLst>
            </a:pPr>
            <a:endParaRPr lang="en-CA" sz="1235">
              <a:latin typeface="Garamond"/>
            </a:endParaRPr>
          </a:p>
          <a:p>
            <a:pPr marL="296956" indent="-285750">
              <a:lnSpc>
                <a:spcPts val="1434"/>
              </a:lnSpc>
              <a:buFont typeface="Arial" pitchFamily="34" charset="0"/>
              <a:buChar char="•"/>
              <a:tabLst>
                <a:tab pos="212923"/>
                <a:tab pos="213483"/>
              </a:tabLst>
            </a:pPr>
            <a:r>
              <a:rPr lang="en-US" sz="1235">
                <a:latin typeface="Garamond"/>
                <a:cs typeface="Garamond"/>
              </a:rPr>
              <a:t>In deciding whether to exercise its discretion to approve the Transaction, </a:t>
            </a:r>
            <a:r>
              <a:rPr lang="en-US" sz="1235" smtClean="0">
                <a:latin typeface="Garamond"/>
                <a:cs typeface="Garamond"/>
              </a:rPr>
              <a:t>the </a:t>
            </a:r>
            <a:r>
              <a:rPr lang="en-US" sz="1235">
                <a:latin typeface="Garamond"/>
                <a:cs typeface="Garamond"/>
              </a:rPr>
              <a:t>Court must review the Transaction as a whole and decide whether it is appropriate, fair, and reasonable. </a:t>
            </a:r>
            <a:endParaRPr lang="en-US" sz="1235" smtClean="0">
              <a:latin typeface="Garamond"/>
              <a:cs typeface="Garamond"/>
            </a:endParaRPr>
          </a:p>
          <a:p>
            <a:pPr marL="296956" indent="-285750">
              <a:lnSpc>
                <a:spcPts val="1434"/>
              </a:lnSpc>
              <a:buFont typeface="Arial" pitchFamily="34" charset="0"/>
              <a:buChar char="•"/>
              <a:tabLst>
                <a:tab pos="212923"/>
                <a:tab pos="213483"/>
              </a:tabLst>
            </a:pPr>
            <a:endParaRPr lang="en-US" sz="1235">
              <a:latin typeface="Garamond"/>
              <a:cs typeface="Garamond"/>
            </a:endParaRPr>
          </a:p>
          <a:p>
            <a:pPr marL="296956" indent="-285750">
              <a:lnSpc>
                <a:spcPts val="1434"/>
              </a:lnSpc>
              <a:buFont typeface="Arial" pitchFamily="34" charset="0"/>
              <a:buChar char="•"/>
              <a:tabLst>
                <a:tab pos="212923"/>
                <a:tab pos="213483"/>
              </a:tabLst>
            </a:pPr>
            <a:r>
              <a:rPr lang="en-US" sz="1235" smtClean="0">
                <a:latin typeface="Garamond"/>
                <a:cs typeface="Garamond"/>
              </a:rPr>
              <a:t>This </a:t>
            </a:r>
            <a:r>
              <a:rPr lang="en-US" sz="1235">
                <a:latin typeface="Garamond"/>
                <a:cs typeface="Garamond"/>
              </a:rPr>
              <a:t>determination is made in the context of the primary objectives of the </a:t>
            </a:r>
            <a:r>
              <a:rPr lang="en-US" sz="1235" err="1" smtClean="0">
                <a:latin typeface="Garamond"/>
                <a:cs typeface="Garamond"/>
              </a:rPr>
              <a:t>CCAA (or BIA), </a:t>
            </a:r>
            <a:r>
              <a:rPr lang="en-US" sz="1235">
                <a:latin typeface="Garamond"/>
                <a:cs typeface="Garamond"/>
              </a:rPr>
              <a:t>which include avoiding the devastating social and economic costs of liquidation of a debtor company’s </a:t>
            </a:r>
            <a:r>
              <a:rPr lang="en-US" sz="1235" smtClean="0">
                <a:latin typeface="Garamond"/>
                <a:cs typeface="Garamond"/>
              </a:rPr>
              <a:t>assets.</a:t>
            </a:r>
          </a:p>
          <a:p>
            <a:pPr marL="296956" indent="-285750">
              <a:lnSpc>
                <a:spcPts val="1434"/>
              </a:lnSpc>
              <a:buFont typeface="Arial" pitchFamily="34" charset="0"/>
              <a:buChar char="•"/>
              <a:tabLst>
                <a:tab pos="212923"/>
                <a:tab pos="213483"/>
              </a:tabLst>
            </a:pPr>
            <a:endParaRPr lang="en-US" sz="1235">
              <a:latin typeface="Garamond"/>
              <a:cs typeface="Garamond"/>
            </a:endParaRPr>
          </a:p>
          <a:p>
            <a:pPr marL="296956" indent="-285750">
              <a:lnSpc>
                <a:spcPts val="1434"/>
              </a:lnSpc>
              <a:buFont typeface="Arial" pitchFamily="34" charset="0"/>
              <a:buChar char="•"/>
              <a:tabLst>
                <a:tab pos="212923"/>
                <a:tab pos="213483"/>
              </a:tabLst>
            </a:pPr>
            <a:r>
              <a:rPr lang="en-US" sz="1235" smtClean="0">
                <a:latin typeface="Garamond"/>
                <a:cs typeface="Garamond"/>
              </a:rPr>
              <a:t>Section </a:t>
            </a:r>
            <a:r>
              <a:rPr lang="en-US" sz="1235">
                <a:latin typeface="Garamond"/>
                <a:cs typeface="Garamond"/>
              </a:rPr>
              <a:t>36(3) of the CCAA </a:t>
            </a:r>
            <a:r>
              <a:rPr lang="en-US" sz="1235" smtClean="0">
                <a:latin typeface="Garamond"/>
                <a:cs typeface="Garamond"/>
              </a:rPr>
              <a:t>(section 65.13 BIA is similar)provides </a:t>
            </a:r>
            <a:r>
              <a:rPr lang="en-US" sz="1235">
                <a:latin typeface="Garamond"/>
                <a:cs typeface="Garamond"/>
              </a:rPr>
              <a:t>a non-exhaustive list of factors to be considered</a:t>
            </a:r>
            <a:r>
              <a:rPr lang="en-US" sz="1235" smtClean="0">
                <a:latin typeface="Garamond"/>
                <a:cs typeface="Garamond"/>
              </a:rPr>
              <a:t>:</a:t>
            </a:r>
          </a:p>
          <a:p>
            <a:pPr marL="296956" indent="-285750">
              <a:lnSpc>
                <a:spcPts val="1434"/>
              </a:lnSpc>
              <a:buFont typeface="Arial" pitchFamily="34" charset="0"/>
              <a:buChar char="•"/>
              <a:tabLst>
                <a:tab pos="212923"/>
                <a:tab pos="213483"/>
              </a:tabLst>
            </a:pPr>
            <a:endParaRPr lang="en-CA" sz="1235">
              <a:latin typeface="Garamond"/>
              <a:cs typeface="Garamond"/>
            </a:endParaRPr>
          </a:p>
          <a:p>
            <a:pPr marL="754156" lvl="1" indent="-285750">
              <a:lnSpc>
                <a:spcPts val="1434"/>
              </a:lnSpc>
              <a:buFont typeface="Arial" pitchFamily="34" charset="0"/>
              <a:buChar char="•"/>
              <a:tabLst>
                <a:tab pos="212923"/>
                <a:tab pos="213483"/>
              </a:tabLst>
            </a:pPr>
            <a:r>
              <a:rPr lang="en-US" sz="1235">
                <a:latin typeface="Garamond"/>
                <a:cs typeface="Garamond"/>
              </a:rPr>
              <a:t>whether the process leading to the proposed sale or disposition was reasonable in the </a:t>
            </a:r>
            <a:r>
              <a:rPr lang="en-US" sz="1235" smtClean="0">
                <a:latin typeface="Garamond"/>
                <a:cs typeface="Garamond"/>
              </a:rPr>
              <a:t>circumstances</a:t>
            </a:r>
          </a:p>
          <a:p>
            <a:pPr marL="754156" lvl="1" indent="-285750">
              <a:lnSpc>
                <a:spcPts val="1434"/>
              </a:lnSpc>
              <a:buFont typeface="Arial" pitchFamily="34" charset="0"/>
              <a:buChar char="•"/>
              <a:tabLst>
                <a:tab pos="212923"/>
                <a:tab pos="213483"/>
              </a:tabLst>
            </a:pPr>
            <a:endParaRPr lang="en-US" sz="1235">
              <a:latin typeface="Garamond"/>
              <a:cs typeface="Garamond"/>
            </a:endParaRPr>
          </a:p>
          <a:p>
            <a:pPr marL="754156" lvl="1" indent="-285750">
              <a:lnSpc>
                <a:spcPts val="1434"/>
              </a:lnSpc>
              <a:buFont typeface="Arial" pitchFamily="34" charset="0"/>
              <a:buChar char="•"/>
              <a:tabLst>
                <a:tab pos="212923"/>
                <a:tab pos="213483"/>
              </a:tabLst>
            </a:pPr>
            <a:r>
              <a:rPr lang="en-US" sz="1235">
                <a:latin typeface="Garamond"/>
                <a:cs typeface="Garamond"/>
              </a:rPr>
              <a:t>whether the Monitor approved the process leading to the proposed sale or disposition. </a:t>
            </a:r>
          </a:p>
          <a:p>
            <a:pPr marL="754156" lvl="1" indent="-285750">
              <a:lnSpc>
                <a:spcPts val="1434"/>
              </a:lnSpc>
              <a:buFont typeface="Arial" pitchFamily="34" charset="0"/>
              <a:buChar char="•"/>
              <a:tabLst>
                <a:tab pos="212923"/>
                <a:tab pos="213483"/>
              </a:tabLst>
            </a:pPr>
            <a:endParaRPr lang="en-US" sz="1235" smtClean="0">
              <a:latin typeface="Garamond"/>
              <a:cs typeface="Garamond"/>
            </a:endParaRPr>
          </a:p>
          <a:p>
            <a:pPr marL="754156" lvl="1" indent="-285750">
              <a:lnSpc>
                <a:spcPts val="1434"/>
              </a:lnSpc>
              <a:buFont typeface="Arial" pitchFamily="34" charset="0"/>
              <a:buChar char="•"/>
              <a:tabLst>
                <a:tab pos="212923"/>
                <a:tab pos="213483"/>
              </a:tabLst>
            </a:pPr>
            <a:r>
              <a:rPr lang="en-US" sz="1235" smtClean="0">
                <a:latin typeface="Garamond"/>
                <a:cs typeface="Garamond"/>
              </a:rPr>
              <a:t>whether </a:t>
            </a:r>
            <a:r>
              <a:rPr lang="en-US" sz="1235">
                <a:latin typeface="Garamond"/>
                <a:cs typeface="Garamond"/>
              </a:rPr>
              <a:t>the Monitor filed with the court a report stating that in their opinion the sale or disposition would be more beneficial to the creditors than a sale or disposition under a bankruptcy </a:t>
            </a:r>
          </a:p>
          <a:p>
            <a:pPr marL="754156" lvl="1" indent="-285750">
              <a:lnSpc>
                <a:spcPts val="1434"/>
              </a:lnSpc>
              <a:buFont typeface="Arial" pitchFamily="34" charset="0"/>
              <a:buChar char="•"/>
              <a:tabLst>
                <a:tab pos="212923"/>
                <a:tab pos="213483"/>
              </a:tabLst>
            </a:pPr>
            <a:endParaRPr lang="en-US" sz="1235" smtClean="0">
              <a:latin typeface="Garamond"/>
              <a:cs typeface="Garamond"/>
            </a:endParaRPr>
          </a:p>
          <a:p>
            <a:pPr marL="754156" lvl="1" indent="-285750">
              <a:lnSpc>
                <a:spcPts val="1434"/>
              </a:lnSpc>
              <a:buFont typeface="Arial" pitchFamily="34" charset="0"/>
              <a:buChar char="•"/>
              <a:tabLst>
                <a:tab pos="212923"/>
                <a:tab pos="213483"/>
              </a:tabLst>
            </a:pPr>
            <a:r>
              <a:rPr lang="en-US" sz="1235" smtClean="0">
                <a:latin typeface="Garamond"/>
                <a:cs typeface="Garamond"/>
              </a:rPr>
              <a:t>the </a:t>
            </a:r>
            <a:r>
              <a:rPr lang="en-US" sz="1235">
                <a:latin typeface="Garamond"/>
                <a:cs typeface="Garamond"/>
              </a:rPr>
              <a:t>extent to which the creditors were consulted </a:t>
            </a:r>
          </a:p>
          <a:p>
            <a:pPr marL="754156" lvl="1" indent="-285750">
              <a:lnSpc>
                <a:spcPts val="1434"/>
              </a:lnSpc>
              <a:buFont typeface="Arial" pitchFamily="34" charset="0"/>
              <a:buChar char="•"/>
              <a:tabLst>
                <a:tab pos="212923"/>
                <a:tab pos="213483"/>
              </a:tabLst>
            </a:pPr>
            <a:endParaRPr lang="en-US" sz="1235" smtClean="0">
              <a:latin typeface="Garamond"/>
              <a:cs typeface="Garamond"/>
            </a:endParaRPr>
          </a:p>
          <a:p>
            <a:pPr marL="754156" lvl="1" indent="-285750">
              <a:lnSpc>
                <a:spcPts val="1434"/>
              </a:lnSpc>
              <a:buFont typeface="Arial" pitchFamily="34" charset="0"/>
              <a:buChar char="•"/>
              <a:tabLst>
                <a:tab pos="212923"/>
                <a:tab pos="213483"/>
              </a:tabLst>
            </a:pPr>
            <a:r>
              <a:rPr lang="en-US" sz="1235" smtClean="0">
                <a:latin typeface="Garamond"/>
                <a:cs typeface="Garamond"/>
              </a:rPr>
              <a:t>the </a:t>
            </a:r>
            <a:r>
              <a:rPr lang="en-US" sz="1235">
                <a:latin typeface="Garamond"/>
                <a:cs typeface="Garamond"/>
              </a:rPr>
              <a:t>effects of the proposed sale or disposition on the creditors and other interested parties </a:t>
            </a:r>
          </a:p>
          <a:p>
            <a:pPr marL="754156" lvl="1" indent="-285750">
              <a:lnSpc>
                <a:spcPts val="1434"/>
              </a:lnSpc>
              <a:buFont typeface="Arial" pitchFamily="34" charset="0"/>
              <a:buChar char="•"/>
              <a:tabLst>
                <a:tab pos="212923"/>
                <a:tab pos="213483"/>
              </a:tabLst>
            </a:pPr>
            <a:endParaRPr lang="en-US" sz="1235" smtClean="0">
              <a:latin typeface="Garamond"/>
              <a:cs typeface="Garamond"/>
            </a:endParaRPr>
          </a:p>
          <a:p>
            <a:pPr marL="754156" lvl="1" indent="-285750">
              <a:lnSpc>
                <a:spcPts val="1434"/>
              </a:lnSpc>
              <a:buFont typeface="Arial" pitchFamily="34" charset="0"/>
              <a:buChar char="•"/>
              <a:tabLst>
                <a:tab pos="212923"/>
                <a:tab pos="213483"/>
              </a:tabLst>
            </a:pPr>
            <a:r>
              <a:rPr lang="en-US" sz="1235" smtClean="0">
                <a:latin typeface="Garamond"/>
                <a:cs typeface="Garamond"/>
              </a:rPr>
              <a:t>whether </a:t>
            </a:r>
            <a:r>
              <a:rPr lang="en-US" sz="1235">
                <a:latin typeface="Garamond"/>
                <a:cs typeface="Garamond"/>
              </a:rPr>
              <a:t>the consideration to be received for the assets is reasonable and fair, taking into account their market </a:t>
            </a:r>
            <a:r>
              <a:rPr lang="en-US" sz="1235" smtClean="0">
                <a:latin typeface="Garamond"/>
                <a:cs typeface="Garamond"/>
              </a:rPr>
              <a:t>value</a:t>
            </a:r>
            <a:endParaRPr lang="en-US" sz="1235">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sz="1235">
              <a:latin typeface="Garamond"/>
              <a:cs typeface="Garamond"/>
            </a:endParaRPr>
          </a:p>
        </p:txBody>
      </p:sp>
      <p:sp>
        <p:nvSpPr>
          <p:cNvPr id="5" name="Slide Number Placeholder 4"/>
          <p:cNvSpPr>
            <a:spLocks noGrp="1"/>
          </p:cNvSpPr>
          <p:nvPr>
            <p:ph type="sldNum" sz="quarter" idx="10"/>
          </p:nvPr>
        </p:nvSpPr>
        <p:spPr>
          <a:xfrm>
            <a:off x="3512419" y="6402721"/>
            <a:ext cx="2133600" cy="365125"/>
          </a:xfrm>
        </p:spPr>
        <p:txBody>
          <a:bodyPr/>
          <a:lstStyle/>
          <a:p>
            <a:pPr algn="ctr"/>
            <a:fld id="{CF9BC914-C69D-4A07-AF05-9294CE4F93CA}" type="slidenum">
              <a:rPr lang="en-CA" smtClean="0"/>
              <a:pPr algn="ctr"/>
              <a:t>3</a:t>
            </a:fld>
            <a:endParaRPr lang="en-CA"/>
          </a:p>
        </p:txBody>
      </p:sp>
      <p:pic>
        <p:nvPicPr>
          <p:cNvPr id="6" name="Picture 5" descr="Home | Davies"/>
          <p:cNvPicPr/>
          <p:nvPr/>
        </p:nvPicPr>
        <p:blipFill>
          <a:blip r:embed="rId3">
            <a:extLst>
              <a:ext uri="{28A0092B-C50C-407E-A947-70E740481C1C}">
                <a14:useLocalDpi xmlns:a14="http://schemas.microsoft.com/office/drawing/2010/main" val="0"/>
              </a:ext>
            </a:extLst>
          </a:blip>
          <a:stretch>
            <a:fillRect/>
          </a:stretch>
        </p:blipFill>
        <p:spPr bwMode="auto">
          <a:xfrm>
            <a:off x="7924800" y="6312568"/>
            <a:ext cx="1219200" cy="545432"/>
          </a:xfrm>
          <a:prstGeom prst="rect">
            <a:avLst/>
          </a:prstGeom>
          <a:noFill/>
          <a:ln>
            <a:noFill/>
          </a:ln>
        </p:spPr>
      </p:pic>
    </p:spTree>
    <p:extLst>
      <p:ext uri="{BB962C8B-B14F-4D97-AF65-F5344CB8AC3E}">
        <p14:creationId xmlns:p14="http://schemas.microsoft.com/office/powerpoint/2010/main" val="1799012408"/>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object 2"/>
          <p:cNvSpPr txBox="1">
            <a:spLocks noGrp="1"/>
          </p:cNvSpPr>
          <p:nvPr>
            <p:ph type="title"/>
          </p:nvPr>
        </p:nvSpPr>
        <p:spPr>
          <a:xfrm>
            <a:off x="914400" y="685800"/>
            <a:ext cx="7620000" cy="298672"/>
          </a:xfrm>
          <a:prstGeom prst="rect">
            <a:avLst/>
          </a:prstGeom>
        </p:spPr>
        <p:txBody>
          <a:bodyPr vert="horz" wrap="square" lIns="0" tIns="0" rIns="0" bIns="0" numCol="1" rtlCol="0" anchor="b" anchorCtr="0" compatLnSpc="1">
            <a:prstTxWarp prst="textNoShape">
              <a:avLst/>
            </a:prstTxWarp>
            <a:spAutoFit/>
          </a:bodyPr>
          <a:lstStyle/>
          <a:p>
            <a:pPr marL="11206"/>
            <a:r>
              <a:rPr lang="en-CA" sz="1941" spc="-75" smtClean="0"/>
              <a:t>Basic Statutory Test for Approving a </a:t>
            </a:r>
            <a:r>
              <a:rPr lang="en-CA" sz="1941" spc="-4" smtClean="0"/>
              <a:t>Canadian Sale</a:t>
            </a:r>
            <a:endParaRPr sz="1941"/>
          </a:p>
        </p:txBody>
      </p:sp>
      <p:sp>
        <p:nvSpPr>
          <p:cNvPr id="3" name="object 3"/>
          <p:cNvSpPr txBox="1"/>
          <p:nvPr/>
        </p:nvSpPr>
        <p:spPr>
          <a:xfrm>
            <a:off x="928838" y="1219200"/>
            <a:ext cx="7300762" cy="5924699"/>
          </a:xfrm>
          <a:prstGeom prst="rect">
            <a:avLst/>
          </a:prstGeom>
        </p:spPr>
        <p:txBody>
          <a:bodyPr vert="horz" wrap="square" lIns="0" tIns="0" rIns="0" bIns="0" rtlCol="0">
            <a:spAutoFit/>
          </a:bodyPr>
          <a:lstStyle/>
          <a:p>
            <a:pPr marL="11206">
              <a:lnSpc>
                <a:spcPts val="1434"/>
              </a:lnSpc>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r>
              <a:rPr lang="en-US" sz="1235">
                <a:latin typeface="Garamond"/>
                <a:cs typeface="Garamond"/>
              </a:rPr>
              <a:t>The s. 36(3) factors are not intended to be exhaustive and the principles established in </a:t>
            </a:r>
            <a:r>
              <a:rPr lang="en-US" sz="1235" i="1">
                <a:latin typeface="Garamond"/>
                <a:cs typeface="Garamond"/>
              </a:rPr>
              <a:t>Royal Bank v. Soundair Corp.</a:t>
            </a:r>
            <a:r>
              <a:rPr lang="en-US" sz="1235">
                <a:latin typeface="Garamond"/>
                <a:cs typeface="Garamond"/>
              </a:rPr>
              <a:t> for approval of a sale in an insolvency proceeding remain relevant.</a:t>
            </a:r>
          </a:p>
          <a:p>
            <a:pPr marL="296956" indent="-285750">
              <a:lnSpc>
                <a:spcPts val="1434"/>
              </a:lnSpc>
              <a:buFont typeface="Arial" pitchFamily="34" charset="0"/>
              <a:buChar char="•"/>
              <a:tabLst>
                <a:tab pos="212923"/>
                <a:tab pos="213483"/>
              </a:tabLst>
            </a:pPr>
            <a:endParaRPr lang="en-US" sz="1235">
              <a:latin typeface="Garamond"/>
              <a:cs typeface="Garamond"/>
            </a:endParaRPr>
          </a:p>
          <a:p>
            <a:pPr marL="296956" indent="-285750">
              <a:lnSpc>
                <a:spcPts val="1434"/>
              </a:lnSpc>
              <a:buFont typeface="Arial" pitchFamily="34" charset="0"/>
              <a:buChar char="•"/>
              <a:tabLst>
                <a:tab pos="212923"/>
                <a:tab pos="213483"/>
              </a:tabLst>
            </a:pPr>
            <a:r>
              <a:rPr lang="en-US" sz="1235">
                <a:latin typeface="Garamond"/>
                <a:cs typeface="Garamond"/>
              </a:rPr>
              <a:t>Applying these </a:t>
            </a:r>
            <a:r>
              <a:rPr lang="en-US" sz="1235" i="1" smtClean="0">
                <a:latin typeface="Garamond"/>
                <a:cs typeface="Garamond"/>
              </a:rPr>
              <a:t>Soundair </a:t>
            </a:r>
            <a:r>
              <a:rPr lang="en-US" sz="1235" smtClean="0">
                <a:latin typeface="Garamond"/>
                <a:cs typeface="Garamond"/>
              </a:rPr>
              <a:t>principles</a:t>
            </a:r>
            <a:r>
              <a:rPr lang="en-US" sz="1235">
                <a:latin typeface="Garamond"/>
                <a:cs typeface="Garamond"/>
              </a:rPr>
              <a:t>, courts examine: </a:t>
            </a:r>
            <a:endParaRPr lang="en-US" sz="1235" smtClean="0">
              <a:latin typeface="Garamond"/>
              <a:cs typeface="Garamond"/>
            </a:endParaRPr>
          </a:p>
          <a:p>
            <a:pPr marL="296956" indent="-285750">
              <a:lnSpc>
                <a:spcPts val="1434"/>
              </a:lnSpc>
              <a:buFont typeface="Arial" pitchFamily="34" charset="0"/>
              <a:buChar char="•"/>
              <a:tabLst>
                <a:tab pos="212923"/>
                <a:tab pos="213483"/>
              </a:tabLst>
            </a:pPr>
            <a:endParaRPr lang="en-US" sz="1235">
              <a:latin typeface="Garamond"/>
              <a:cs typeface="Garamond"/>
            </a:endParaRPr>
          </a:p>
          <a:p>
            <a:pPr marL="754156" lvl="1" indent="-285750">
              <a:lnSpc>
                <a:spcPts val="1434"/>
              </a:lnSpc>
              <a:buFont typeface="Arial" pitchFamily="34" charset="0"/>
              <a:buChar char="•"/>
              <a:tabLst>
                <a:tab pos="212923"/>
                <a:tab pos="213483"/>
              </a:tabLst>
            </a:pPr>
            <a:r>
              <a:rPr lang="en-US" sz="1235" smtClean="0">
                <a:latin typeface="Garamond"/>
                <a:cs typeface="Garamond"/>
              </a:rPr>
              <a:t>whether </a:t>
            </a:r>
            <a:r>
              <a:rPr lang="en-US" sz="1235">
                <a:latin typeface="Garamond"/>
                <a:cs typeface="Garamond"/>
              </a:rPr>
              <a:t>the party conducting the sale made sufficient efforts to obtain the best price and did not act </a:t>
            </a:r>
            <a:r>
              <a:rPr lang="en-US" sz="1235" smtClean="0">
                <a:latin typeface="Garamond"/>
                <a:cs typeface="Garamond"/>
              </a:rPr>
              <a:t>improvidently;</a:t>
            </a:r>
          </a:p>
          <a:p>
            <a:pPr marL="754156" lvl="1" indent="-285750">
              <a:lnSpc>
                <a:spcPts val="1434"/>
              </a:lnSpc>
              <a:buFont typeface="Arial" pitchFamily="34" charset="0"/>
              <a:buChar char="•"/>
              <a:tabLst>
                <a:tab pos="212923"/>
                <a:tab pos="213483"/>
              </a:tabLst>
            </a:pPr>
            <a:endParaRPr lang="en-US" sz="1235">
              <a:latin typeface="Garamond"/>
              <a:cs typeface="Garamond"/>
            </a:endParaRPr>
          </a:p>
          <a:p>
            <a:pPr marL="754156" lvl="1" indent="-285750">
              <a:lnSpc>
                <a:spcPts val="1434"/>
              </a:lnSpc>
              <a:buFont typeface="Arial" pitchFamily="34" charset="0"/>
              <a:buChar char="•"/>
              <a:tabLst>
                <a:tab pos="212923"/>
                <a:tab pos="213483"/>
              </a:tabLst>
            </a:pPr>
            <a:r>
              <a:rPr lang="en-US" sz="1235" smtClean="0">
                <a:latin typeface="Garamond"/>
                <a:cs typeface="Garamond"/>
              </a:rPr>
              <a:t>the </a:t>
            </a:r>
            <a:r>
              <a:rPr lang="en-US" sz="1235">
                <a:latin typeface="Garamond"/>
                <a:cs typeface="Garamond"/>
              </a:rPr>
              <a:t>interests of all parties; </a:t>
            </a:r>
            <a:endParaRPr lang="en-US" sz="1235" smtClean="0">
              <a:latin typeface="Garamond"/>
              <a:cs typeface="Garamond"/>
            </a:endParaRPr>
          </a:p>
          <a:p>
            <a:pPr marL="754156" lvl="1" indent="-285750">
              <a:lnSpc>
                <a:spcPts val="1434"/>
              </a:lnSpc>
              <a:buFont typeface="Arial" pitchFamily="34" charset="0"/>
              <a:buChar char="•"/>
              <a:tabLst>
                <a:tab pos="212923"/>
                <a:tab pos="213483"/>
              </a:tabLst>
            </a:pPr>
            <a:endParaRPr lang="en-US" sz="1235">
              <a:latin typeface="Garamond"/>
              <a:cs typeface="Garamond"/>
            </a:endParaRPr>
          </a:p>
          <a:p>
            <a:pPr marL="754156" lvl="1" indent="-285750">
              <a:lnSpc>
                <a:spcPts val="1434"/>
              </a:lnSpc>
              <a:buFont typeface="Arial" pitchFamily="34" charset="0"/>
              <a:buChar char="•"/>
              <a:tabLst>
                <a:tab pos="212923"/>
                <a:tab pos="213483"/>
              </a:tabLst>
            </a:pPr>
            <a:r>
              <a:rPr lang="en-US" sz="1235" smtClean="0">
                <a:latin typeface="Garamond"/>
                <a:cs typeface="Garamond"/>
              </a:rPr>
              <a:t>the </a:t>
            </a:r>
            <a:r>
              <a:rPr lang="en-US" sz="1235">
                <a:latin typeface="Garamond"/>
                <a:cs typeface="Garamond"/>
              </a:rPr>
              <a:t>efficacy and integrity of the process by which offers were obtained; and </a:t>
            </a:r>
            <a:endParaRPr lang="en-US" sz="1235" smtClean="0">
              <a:latin typeface="Garamond"/>
              <a:cs typeface="Garamond"/>
            </a:endParaRPr>
          </a:p>
          <a:p>
            <a:pPr marL="754156" lvl="1" indent="-285750">
              <a:lnSpc>
                <a:spcPts val="1434"/>
              </a:lnSpc>
              <a:buFont typeface="Arial" pitchFamily="34" charset="0"/>
              <a:buChar char="•"/>
              <a:tabLst>
                <a:tab pos="212923"/>
                <a:tab pos="213483"/>
              </a:tabLst>
            </a:pPr>
            <a:endParaRPr lang="en-US" sz="1235">
              <a:latin typeface="Garamond"/>
              <a:cs typeface="Garamond"/>
            </a:endParaRPr>
          </a:p>
          <a:p>
            <a:pPr marL="754156" lvl="1" indent="-285750">
              <a:lnSpc>
                <a:spcPts val="1434"/>
              </a:lnSpc>
              <a:buFont typeface="Arial" pitchFamily="34" charset="0"/>
              <a:buChar char="•"/>
              <a:tabLst>
                <a:tab pos="212923"/>
                <a:tab pos="213483"/>
              </a:tabLst>
            </a:pPr>
            <a:r>
              <a:rPr lang="en-US" sz="1235" smtClean="0">
                <a:latin typeface="Garamond"/>
                <a:cs typeface="Garamond"/>
              </a:rPr>
              <a:t>whether </a:t>
            </a:r>
            <a:r>
              <a:rPr lang="en-US" sz="1235">
                <a:latin typeface="Garamond"/>
                <a:cs typeface="Garamond"/>
              </a:rPr>
              <a:t>there has been unfairness in the working out of the process</a:t>
            </a: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sz="1235">
              <a:latin typeface="Garamond"/>
              <a:cs typeface="Garamond"/>
            </a:endParaRPr>
          </a:p>
        </p:txBody>
      </p:sp>
      <p:sp>
        <p:nvSpPr>
          <p:cNvPr id="5" name="Slide Number Placeholder 4"/>
          <p:cNvSpPr>
            <a:spLocks noGrp="1"/>
          </p:cNvSpPr>
          <p:nvPr>
            <p:ph type="sldNum" sz="quarter" idx="10"/>
          </p:nvPr>
        </p:nvSpPr>
        <p:spPr>
          <a:xfrm>
            <a:off x="3512419" y="6402721"/>
            <a:ext cx="2133600" cy="365125"/>
          </a:xfrm>
        </p:spPr>
        <p:txBody>
          <a:bodyPr/>
          <a:lstStyle/>
          <a:p>
            <a:pPr algn="ctr"/>
            <a:fld id="{CF9BC914-C69D-4A07-AF05-9294CE4F93CA}" type="slidenum">
              <a:rPr lang="en-CA" smtClean="0"/>
              <a:pPr algn="ctr"/>
              <a:t>4</a:t>
            </a:fld>
            <a:endParaRPr lang="en-CA"/>
          </a:p>
        </p:txBody>
      </p:sp>
      <p:pic>
        <p:nvPicPr>
          <p:cNvPr id="6" name="Picture 5" descr="Home | Davies"/>
          <p:cNvPicPr/>
          <p:nvPr/>
        </p:nvPicPr>
        <p:blipFill>
          <a:blip r:embed="rId3">
            <a:extLst>
              <a:ext uri="{28A0092B-C50C-407E-A947-70E740481C1C}">
                <a14:useLocalDpi xmlns:a14="http://schemas.microsoft.com/office/drawing/2010/main" val="0"/>
              </a:ext>
            </a:extLst>
          </a:blip>
          <a:stretch>
            <a:fillRect/>
          </a:stretch>
        </p:blipFill>
        <p:spPr bwMode="auto">
          <a:xfrm>
            <a:off x="7924800" y="6312568"/>
            <a:ext cx="1219200" cy="545432"/>
          </a:xfrm>
          <a:prstGeom prst="rect">
            <a:avLst/>
          </a:prstGeom>
          <a:noFill/>
          <a:ln>
            <a:noFill/>
          </a:ln>
        </p:spPr>
      </p:pic>
    </p:spTree>
    <p:extLst>
      <p:ext uri="{BB962C8B-B14F-4D97-AF65-F5344CB8AC3E}">
        <p14:creationId xmlns:p14="http://schemas.microsoft.com/office/powerpoint/2010/main" val="1217028704"/>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object 2"/>
          <p:cNvSpPr txBox="1">
            <a:spLocks noGrp="1"/>
          </p:cNvSpPr>
          <p:nvPr>
            <p:ph type="title"/>
          </p:nvPr>
        </p:nvSpPr>
        <p:spPr>
          <a:xfrm>
            <a:off x="914400" y="685800"/>
            <a:ext cx="7620000" cy="298672"/>
          </a:xfrm>
          <a:prstGeom prst="rect">
            <a:avLst/>
          </a:prstGeom>
        </p:spPr>
        <p:txBody>
          <a:bodyPr vert="horz" wrap="square" lIns="0" tIns="0" rIns="0" bIns="0" numCol="1" rtlCol="0" anchor="b" anchorCtr="0" compatLnSpc="1">
            <a:prstTxWarp prst="textNoShape">
              <a:avLst/>
            </a:prstTxWarp>
            <a:spAutoFit/>
          </a:bodyPr>
          <a:lstStyle/>
          <a:p>
            <a:pPr marL="11206"/>
            <a:r>
              <a:rPr sz="1941" spc="-4"/>
              <a:t>Key</a:t>
            </a:r>
            <a:r>
              <a:rPr sz="1941" spc="-75"/>
              <a:t> </a:t>
            </a:r>
            <a:r>
              <a:rPr lang="en-CA" sz="1941" spc="-75" smtClean="0"/>
              <a:t>Features of Canadian Sales</a:t>
            </a:r>
            <a:endParaRPr sz="1941"/>
          </a:p>
        </p:txBody>
      </p:sp>
      <p:sp>
        <p:nvSpPr>
          <p:cNvPr id="3" name="object 3"/>
          <p:cNvSpPr txBox="1"/>
          <p:nvPr/>
        </p:nvSpPr>
        <p:spPr>
          <a:xfrm>
            <a:off x="928838" y="1219200"/>
            <a:ext cx="7300762" cy="6463308"/>
          </a:xfrm>
          <a:prstGeom prst="rect">
            <a:avLst/>
          </a:prstGeom>
        </p:spPr>
        <p:txBody>
          <a:bodyPr vert="horz" wrap="square" lIns="0" tIns="0" rIns="0" bIns="0" rtlCol="0">
            <a:spAutoFit/>
          </a:bodyPr>
          <a:lstStyle/>
          <a:p>
            <a:pPr marL="296956" indent="-285750">
              <a:lnSpc>
                <a:spcPts val="1434"/>
              </a:lnSpc>
              <a:buFont typeface="Arial" pitchFamily="34" charset="0"/>
              <a:buChar char="•"/>
              <a:tabLst>
                <a:tab pos="212923"/>
                <a:tab pos="213483"/>
              </a:tabLst>
            </a:pPr>
            <a:r>
              <a:rPr lang="en-CA" sz="1235" smtClean="0">
                <a:latin typeface="Garamond"/>
                <a:cs typeface="Garamond"/>
              </a:rPr>
              <a:t>There are several distinct aspects of Canadian sales process that are worth discussing and considering:</a:t>
            </a:r>
          </a:p>
          <a:p>
            <a:pPr marL="296956" indent="-285750">
              <a:lnSpc>
                <a:spcPts val="1434"/>
              </a:lnSpc>
              <a:buFont typeface="Arial" pitchFamily="34" charset="0"/>
              <a:buChar char="•"/>
              <a:tabLst>
                <a:tab pos="212923"/>
                <a:tab pos="213483"/>
              </a:tabLst>
            </a:pPr>
            <a:endParaRPr lang="en-CA" sz="1235">
              <a:latin typeface="Garamond"/>
              <a:cs typeface="Garamond"/>
            </a:endParaRPr>
          </a:p>
          <a:p>
            <a:pPr marL="354106" indent="-342900">
              <a:lnSpc>
                <a:spcPts val="1434"/>
              </a:lnSpc>
              <a:buFont typeface="+mj-lt"/>
              <a:buAutoNum type="arabicPeriod"/>
              <a:tabLst>
                <a:tab pos="212923"/>
                <a:tab pos="213483"/>
              </a:tabLst>
            </a:pPr>
            <a:r>
              <a:rPr lang="en-CA" sz="1235" b="1" u="sng" smtClean="0">
                <a:latin typeface="Garamond"/>
                <a:cs typeface="Garamond"/>
              </a:rPr>
              <a:t>Pre-Filing Sales and One-Day Proceedings</a:t>
            </a:r>
          </a:p>
          <a:p>
            <a:pPr marL="354106" indent="-342900">
              <a:lnSpc>
                <a:spcPts val="1434"/>
              </a:lnSpc>
              <a:buFont typeface="+mj-lt"/>
              <a:buAutoNum type="arabicPeriod"/>
              <a:tabLst>
                <a:tab pos="212923"/>
                <a:tab pos="213483"/>
              </a:tabLst>
            </a:pPr>
            <a:endParaRPr lang="en-CA" sz="1235">
              <a:latin typeface="Garamond"/>
              <a:cs typeface="Garamond"/>
            </a:endParaRPr>
          </a:p>
          <a:p>
            <a:pPr marL="811306" lvl="1" indent="-342900">
              <a:lnSpc>
                <a:spcPts val="1434"/>
              </a:lnSpc>
              <a:buFont typeface="Arial" pitchFamily="34" charset="0"/>
              <a:buChar char="•"/>
              <a:tabLst>
                <a:tab pos="212923"/>
                <a:tab pos="213483"/>
              </a:tabLst>
            </a:pPr>
            <a:r>
              <a:rPr lang="en-CA" sz="1235" smtClean="0">
                <a:latin typeface="Garamond"/>
                <a:cs typeface="Garamond"/>
              </a:rPr>
              <a:t>In Canada, in the right circumstances, we have the ability to conduct the sale process entirely pre-filing (therefore non-public), and simply have the result approved by the court in essentially a one day hearing</a:t>
            </a:r>
          </a:p>
          <a:p>
            <a:pPr marL="468406" lvl="1">
              <a:lnSpc>
                <a:spcPts val="1434"/>
              </a:lnSpc>
              <a:tabLst>
                <a:tab pos="212923"/>
                <a:tab pos="213483"/>
              </a:tabLst>
            </a:pPr>
            <a:r>
              <a:rPr lang="en-CA" sz="1235" smtClean="0">
                <a:latin typeface="Garamond"/>
                <a:cs typeface="Garamond"/>
              </a:rPr>
              <a:t> </a:t>
            </a:r>
          </a:p>
          <a:p>
            <a:pPr marL="811306" lvl="1" indent="-342900">
              <a:lnSpc>
                <a:spcPts val="1434"/>
              </a:lnSpc>
              <a:buFont typeface="Arial" pitchFamily="34" charset="0"/>
              <a:buChar char="•"/>
              <a:tabLst>
                <a:tab pos="212923"/>
                <a:tab pos="213483"/>
              </a:tabLst>
            </a:pPr>
            <a:r>
              <a:rPr lang="en-CA" sz="1235" smtClean="0">
                <a:latin typeface="Garamond"/>
                <a:cs typeface="Garamond"/>
              </a:rPr>
              <a:t>This approach is used where:</a:t>
            </a:r>
          </a:p>
          <a:p>
            <a:pPr marL="468406" lvl="1">
              <a:lnSpc>
                <a:spcPts val="1434"/>
              </a:lnSpc>
              <a:tabLst>
                <a:tab pos="212923"/>
                <a:tab pos="213483"/>
              </a:tabLst>
            </a:pPr>
            <a:endParaRPr lang="en-CA" sz="1235" smtClean="0">
              <a:latin typeface="Garamond"/>
              <a:cs typeface="Garamond"/>
            </a:endParaRPr>
          </a:p>
          <a:p>
            <a:pPr marL="1268506" lvl="2" indent="-342900">
              <a:lnSpc>
                <a:spcPts val="1434"/>
              </a:lnSpc>
              <a:buFont typeface="Arial" pitchFamily="34" charset="0"/>
              <a:buChar char="•"/>
              <a:tabLst>
                <a:tab pos="212923"/>
                <a:tab pos="213483"/>
              </a:tabLst>
            </a:pPr>
            <a:r>
              <a:rPr lang="en-CA" sz="1235" smtClean="0">
                <a:latin typeface="Garamond"/>
                <a:cs typeface="Garamond"/>
              </a:rPr>
              <a:t>There is only one buyer and so no legitimate reason to put the business through a public bankruptcy sale process; </a:t>
            </a:r>
          </a:p>
          <a:p>
            <a:pPr marL="925606" lvl="2">
              <a:lnSpc>
                <a:spcPts val="1434"/>
              </a:lnSpc>
              <a:tabLst>
                <a:tab pos="212923"/>
                <a:tab pos="213483"/>
              </a:tabLst>
            </a:pPr>
            <a:endParaRPr lang="en-CA" sz="1235" smtClean="0">
              <a:latin typeface="Garamond"/>
              <a:cs typeface="Garamond"/>
            </a:endParaRPr>
          </a:p>
          <a:p>
            <a:pPr marL="1268506" lvl="2" indent="-342900">
              <a:lnSpc>
                <a:spcPts val="1434"/>
              </a:lnSpc>
              <a:buFont typeface="Arial" pitchFamily="34" charset="0"/>
              <a:buChar char="•"/>
              <a:tabLst>
                <a:tab pos="212923"/>
                <a:tab pos="213483"/>
              </a:tabLst>
            </a:pPr>
            <a:r>
              <a:rPr lang="en-CA" sz="1235" smtClean="0">
                <a:latin typeface="Garamond"/>
                <a:cs typeface="Garamond"/>
              </a:rPr>
              <a:t>The negative effect of a public bankruptcy sale process would simply be too great, all things considered</a:t>
            </a:r>
          </a:p>
          <a:p>
            <a:pPr marL="925606" lvl="2">
              <a:lnSpc>
                <a:spcPts val="1434"/>
              </a:lnSpc>
              <a:tabLst>
                <a:tab pos="212923"/>
                <a:tab pos="213483"/>
              </a:tabLst>
            </a:pPr>
            <a:r>
              <a:rPr lang="en-CA" sz="1235" smtClean="0">
                <a:latin typeface="Garamond"/>
                <a:cs typeface="Garamond"/>
              </a:rPr>
              <a:t> </a:t>
            </a:r>
          </a:p>
          <a:p>
            <a:pPr marL="1268506" lvl="2" indent="-342900">
              <a:lnSpc>
                <a:spcPts val="1434"/>
              </a:lnSpc>
              <a:buFont typeface="Arial" pitchFamily="34" charset="0"/>
              <a:buChar char="•"/>
              <a:tabLst>
                <a:tab pos="212923"/>
                <a:tab pos="213483"/>
              </a:tabLst>
            </a:pPr>
            <a:r>
              <a:rPr lang="en-CA" sz="1235" smtClean="0">
                <a:latin typeface="Garamond"/>
                <a:cs typeface="Garamond"/>
              </a:rPr>
              <a:t> In these cases, the court will apply a greater level of scrutiny to the sale approval application</a:t>
            </a:r>
          </a:p>
          <a:p>
            <a:pPr marL="354106" indent="-342900">
              <a:lnSpc>
                <a:spcPts val="1434"/>
              </a:lnSpc>
              <a:buFont typeface="+mj-lt"/>
              <a:buAutoNum type="arabicPeriod"/>
              <a:tabLst>
                <a:tab pos="212923"/>
                <a:tab pos="213483"/>
              </a:tabLst>
            </a:pPr>
            <a:endParaRPr lang="en-CA" sz="1235">
              <a:latin typeface="Garamond"/>
              <a:cs typeface="Garamond"/>
            </a:endParaRPr>
          </a:p>
          <a:p>
            <a:pPr marL="354106" indent="-342900">
              <a:lnSpc>
                <a:spcPts val="1434"/>
              </a:lnSpc>
              <a:buFont typeface="+mj-lt"/>
              <a:buAutoNum type="arabicPeriod"/>
              <a:tabLst>
                <a:tab pos="212923"/>
                <a:tab pos="213483"/>
              </a:tabLst>
            </a:pPr>
            <a:endParaRPr lang="en-CA" sz="1235">
              <a:latin typeface="Garamond"/>
              <a:cs typeface="Garamond"/>
            </a:endParaRPr>
          </a:p>
          <a:p>
            <a:pPr marL="354106" indent="-342900">
              <a:lnSpc>
                <a:spcPts val="1434"/>
              </a:lnSpc>
              <a:buFont typeface="+mj-lt"/>
              <a:buAutoNum type="arabicPeriod"/>
              <a:tabLst>
                <a:tab pos="212923"/>
                <a:tab pos="213483"/>
              </a:tabLst>
            </a:pPr>
            <a:r>
              <a:rPr lang="en-CA" sz="1235" b="1" u="sng" smtClean="0">
                <a:latin typeface="Garamond"/>
                <a:cs typeface="Garamond"/>
              </a:rPr>
              <a:t>Asset sale or share sale</a:t>
            </a:r>
            <a:r>
              <a:rPr lang="en-CA" sz="1235" smtClean="0">
                <a:latin typeface="Garamond"/>
                <a:cs typeface="Garamond"/>
              </a:rPr>
              <a:t> – Denis will discuss this in great detail next</a:t>
            </a:r>
          </a:p>
          <a:p>
            <a:pPr marL="354106" indent="-342900">
              <a:lnSpc>
                <a:spcPts val="1434"/>
              </a:lnSpc>
              <a:buFont typeface="+mj-lt"/>
              <a:buAutoNum type="arabicPeriod"/>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sz="1235">
              <a:latin typeface="Garamond"/>
              <a:cs typeface="Garamond"/>
            </a:endParaRPr>
          </a:p>
        </p:txBody>
      </p:sp>
      <p:sp>
        <p:nvSpPr>
          <p:cNvPr id="5" name="Slide Number Placeholder 4"/>
          <p:cNvSpPr>
            <a:spLocks noGrp="1"/>
          </p:cNvSpPr>
          <p:nvPr>
            <p:ph type="sldNum" sz="quarter" idx="10"/>
          </p:nvPr>
        </p:nvSpPr>
        <p:spPr>
          <a:xfrm>
            <a:off x="3512419" y="6402721"/>
            <a:ext cx="2133600" cy="365125"/>
          </a:xfrm>
        </p:spPr>
        <p:txBody>
          <a:bodyPr/>
          <a:lstStyle/>
          <a:p>
            <a:pPr algn="ctr"/>
            <a:fld id="{CF9BC914-C69D-4A07-AF05-9294CE4F93CA}" type="slidenum">
              <a:rPr lang="en-CA" smtClean="0"/>
              <a:pPr algn="ctr"/>
              <a:t>5</a:t>
            </a:fld>
            <a:endParaRPr lang="en-CA"/>
          </a:p>
        </p:txBody>
      </p:sp>
      <p:pic>
        <p:nvPicPr>
          <p:cNvPr id="6" name="Picture 5" descr="Home | Davies"/>
          <p:cNvPicPr/>
          <p:nvPr/>
        </p:nvPicPr>
        <p:blipFill>
          <a:blip r:embed="rId3">
            <a:extLst>
              <a:ext uri="{28A0092B-C50C-407E-A947-70E740481C1C}">
                <a14:useLocalDpi xmlns:a14="http://schemas.microsoft.com/office/drawing/2010/main" val="0"/>
              </a:ext>
            </a:extLst>
          </a:blip>
          <a:stretch>
            <a:fillRect/>
          </a:stretch>
        </p:blipFill>
        <p:spPr bwMode="auto">
          <a:xfrm>
            <a:off x="7924800" y="6312568"/>
            <a:ext cx="1219200" cy="545432"/>
          </a:xfrm>
          <a:prstGeom prst="rect">
            <a:avLst/>
          </a:prstGeom>
          <a:noFill/>
          <a:ln>
            <a:noFill/>
          </a:ln>
        </p:spPr>
      </p:pic>
    </p:spTree>
    <p:extLst>
      <p:ext uri="{BB962C8B-B14F-4D97-AF65-F5344CB8AC3E}">
        <p14:creationId xmlns:p14="http://schemas.microsoft.com/office/powerpoint/2010/main" val="4123908572"/>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object 2"/>
          <p:cNvSpPr txBox="1">
            <a:spLocks noGrp="1"/>
          </p:cNvSpPr>
          <p:nvPr>
            <p:ph type="title"/>
          </p:nvPr>
        </p:nvSpPr>
        <p:spPr>
          <a:xfrm>
            <a:off x="914400" y="685800"/>
            <a:ext cx="7620000" cy="298672"/>
          </a:xfrm>
          <a:prstGeom prst="rect">
            <a:avLst/>
          </a:prstGeom>
        </p:spPr>
        <p:txBody>
          <a:bodyPr vert="horz" wrap="square" lIns="0" tIns="0" rIns="0" bIns="0" numCol="1" rtlCol="0" anchor="b" anchorCtr="0" compatLnSpc="1">
            <a:prstTxWarp prst="textNoShape">
              <a:avLst/>
            </a:prstTxWarp>
            <a:spAutoFit/>
          </a:bodyPr>
          <a:lstStyle/>
          <a:p>
            <a:pPr marL="11206"/>
            <a:r>
              <a:rPr sz="1941" spc="-4"/>
              <a:t>Key</a:t>
            </a:r>
            <a:r>
              <a:rPr sz="1941" spc="-75"/>
              <a:t> </a:t>
            </a:r>
            <a:r>
              <a:rPr lang="en-CA" sz="1941" spc="-75" smtClean="0"/>
              <a:t>Features of Canadian Sales</a:t>
            </a:r>
            <a:endParaRPr sz="1941"/>
          </a:p>
        </p:txBody>
      </p:sp>
      <p:sp>
        <p:nvSpPr>
          <p:cNvPr id="3" name="object 3"/>
          <p:cNvSpPr txBox="1"/>
          <p:nvPr/>
        </p:nvSpPr>
        <p:spPr>
          <a:xfrm>
            <a:off x="966158" y="1219200"/>
            <a:ext cx="7300762" cy="8797280"/>
          </a:xfrm>
          <a:prstGeom prst="rect">
            <a:avLst/>
          </a:prstGeom>
        </p:spPr>
        <p:txBody>
          <a:bodyPr vert="horz" wrap="square" lIns="0" tIns="0" rIns="0" bIns="0" rtlCol="0">
            <a:spAutoFit/>
          </a:bodyPr>
          <a:lstStyle/>
          <a:p>
            <a:pPr marL="354106" indent="-342900">
              <a:lnSpc>
                <a:spcPts val="1434"/>
              </a:lnSpc>
              <a:buFont typeface="+mj-lt"/>
              <a:buAutoNum type="arabicPeriod"/>
              <a:tabLst>
                <a:tab pos="212923"/>
                <a:tab pos="213483"/>
              </a:tabLst>
            </a:pPr>
            <a:endParaRPr lang="en-CA" sz="1235">
              <a:latin typeface="Garamond"/>
              <a:cs typeface="Garamond"/>
            </a:endParaRPr>
          </a:p>
          <a:p>
            <a:pPr marL="11206">
              <a:lnSpc>
                <a:spcPts val="1434"/>
              </a:lnSpc>
              <a:tabLst>
                <a:tab pos="212923"/>
                <a:tab pos="213483"/>
              </a:tabLst>
            </a:pPr>
            <a:r>
              <a:rPr lang="en-CA" sz="1235" b="1" smtClean="0">
                <a:latin typeface="Garamond"/>
                <a:cs typeface="Garamond"/>
              </a:rPr>
              <a:t>3.		  </a:t>
            </a:r>
            <a:r>
              <a:rPr lang="en-CA" sz="1235" b="1" u="sng" smtClean="0">
                <a:latin typeface="Garamond"/>
                <a:cs typeface="Garamond"/>
              </a:rPr>
              <a:t>Significant flexibility on the style of SISP we use – thick or thin?</a:t>
            </a:r>
          </a:p>
          <a:p>
            <a:pPr marL="354106" indent="-342900">
              <a:lnSpc>
                <a:spcPts val="1434"/>
              </a:lnSpc>
              <a:buFont typeface="+mj-lt"/>
              <a:buAutoNum type="arabicPeriod"/>
              <a:tabLst>
                <a:tab pos="212923"/>
                <a:tab pos="213483"/>
              </a:tabLst>
            </a:pPr>
            <a:endParaRPr lang="en-CA" sz="1235">
              <a:latin typeface="Garamond"/>
              <a:cs typeface="Garamond"/>
            </a:endParaRPr>
          </a:p>
          <a:p>
            <a:pPr marL="811306" lvl="1" indent="-342900">
              <a:lnSpc>
                <a:spcPts val="1434"/>
              </a:lnSpc>
              <a:buFont typeface="Arial" pitchFamily="34" charset="0"/>
              <a:buChar char="•"/>
              <a:tabLst>
                <a:tab pos="212923"/>
                <a:tab pos="213483"/>
              </a:tabLst>
            </a:pPr>
            <a:r>
              <a:rPr lang="en-CA" sz="1235" smtClean="0">
                <a:latin typeface="Garamond"/>
                <a:cs typeface="Garamond"/>
              </a:rPr>
              <a:t>Key considerations will be:</a:t>
            </a:r>
          </a:p>
          <a:p>
            <a:pPr marL="811306" lvl="1" indent="-342900">
              <a:lnSpc>
                <a:spcPts val="1434"/>
              </a:lnSpc>
              <a:buFont typeface="Arial" pitchFamily="34" charset="0"/>
              <a:buChar char="•"/>
              <a:tabLst>
                <a:tab pos="212923"/>
                <a:tab pos="213483"/>
              </a:tabLst>
            </a:pPr>
            <a:endParaRPr lang="en-CA" sz="1235">
              <a:latin typeface="Garamond"/>
              <a:cs typeface="Garamond"/>
            </a:endParaRPr>
          </a:p>
          <a:p>
            <a:pPr marL="1268506" lvl="2" indent="-342900">
              <a:lnSpc>
                <a:spcPts val="1434"/>
              </a:lnSpc>
              <a:buFont typeface="Arial" pitchFamily="34" charset="0"/>
              <a:buChar char="•"/>
              <a:tabLst>
                <a:tab pos="212923"/>
                <a:tab pos="213483"/>
              </a:tabLst>
            </a:pPr>
            <a:r>
              <a:rPr lang="en-CA" sz="1235" b="1" smtClean="0">
                <a:latin typeface="Garamond"/>
                <a:cs typeface="Garamond"/>
              </a:rPr>
              <a:t>Stalking horse or no stalking horse?</a:t>
            </a:r>
          </a:p>
          <a:p>
            <a:pPr marL="1268506" lvl="2" indent="-342900">
              <a:lnSpc>
                <a:spcPts val="1434"/>
              </a:lnSpc>
              <a:buFont typeface="Arial" pitchFamily="34" charset="0"/>
              <a:buChar char="•"/>
              <a:tabLst>
                <a:tab pos="212923"/>
                <a:tab pos="213483"/>
              </a:tabLst>
            </a:pPr>
            <a:endParaRPr lang="en-CA" sz="1235">
              <a:latin typeface="Garamond"/>
              <a:cs typeface="Garamond"/>
            </a:endParaRPr>
          </a:p>
          <a:p>
            <a:pPr marL="1725706" lvl="3" indent="-342900">
              <a:lnSpc>
                <a:spcPts val="1434"/>
              </a:lnSpc>
              <a:buFont typeface="Arial" pitchFamily="34" charset="0"/>
              <a:buChar char="•"/>
              <a:tabLst>
                <a:tab pos="212923"/>
                <a:tab pos="213483"/>
              </a:tabLst>
            </a:pPr>
            <a:r>
              <a:rPr lang="en-CA" sz="1235" smtClean="0">
                <a:latin typeface="Garamond"/>
                <a:cs typeface="Garamond"/>
              </a:rPr>
              <a:t>Not just a question of whether we can get one</a:t>
            </a:r>
          </a:p>
          <a:p>
            <a:pPr marL="1725706" lvl="3" indent="-342900">
              <a:lnSpc>
                <a:spcPts val="1434"/>
              </a:lnSpc>
              <a:buFont typeface="Arial" pitchFamily="34" charset="0"/>
              <a:buChar char="•"/>
              <a:tabLst>
                <a:tab pos="212923"/>
                <a:tab pos="213483"/>
              </a:tabLst>
            </a:pPr>
            <a:r>
              <a:rPr lang="en-CA" sz="1235" smtClean="0">
                <a:latin typeface="Garamond"/>
                <a:cs typeface="Garamond"/>
              </a:rPr>
              <a:t>But rather, should we have one?</a:t>
            </a:r>
          </a:p>
          <a:p>
            <a:pPr marL="1725706" lvl="3" indent="-342900">
              <a:lnSpc>
                <a:spcPts val="1434"/>
              </a:lnSpc>
              <a:buFont typeface="Arial" pitchFamily="34" charset="0"/>
              <a:buChar char="•"/>
              <a:tabLst>
                <a:tab pos="212923"/>
                <a:tab pos="213483"/>
              </a:tabLst>
            </a:pPr>
            <a:r>
              <a:rPr lang="en-CA" sz="1235" smtClean="0">
                <a:latin typeface="Garamond"/>
                <a:cs typeface="Garamond"/>
              </a:rPr>
              <a:t>What will the effect be on other bidders?</a:t>
            </a:r>
          </a:p>
          <a:p>
            <a:pPr marL="1725706" lvl="3" indent="-342900">
              <a:lnSpc>
                <a:spcPts val="1434"/>
              </a:lnSpc>
              <a:buFont typeface="Arial" pitchFamily="34" charset="0"/>
              <a:buChar char="•"/>
              <a:tabLst>
                <a:tab pos="212923"/>
                <a:tab pos="213483"/>
              </a:tabLst>
            </a:pPr>
            <a:r>
              <a:rPr lang="en-CA" sz="1235" smtClean="0">
                <a:latin typeface="Garamond"/>
                <a:cs typeface="Garamond"/>
              </a:rPr>
              <a:t>Will the bids really be apples to apples?</a:t>
            </a:r>
          </a:p>
          <a:p>
            <a:pPr marL="1725706" lvl="3" indent="-342900">
              <a:lnSpc>
                <a:spcPts val="1434"/>
              </a:lnSpc>
              <a:buFont typeface="Arial" pitchFamily="34" charset="0"/>
              <a:buChar char="•"/>
              <a:tabLst>
                <a:tab pos="212923"/>
                <a:tab pos="213483"/>
              </a:tabLst>
            </a:pPr>
            <a:r>
              <a:rPr lang="en-CA" sz="1235" smtClean="0">
                <a:latin typeface="Garamond"/>
                <a:cs typeface="Garamond"/>
              </a:rPr>
              <a:t>Would anyone really rely on the diligence done by the SHB?</a:t>
            </a:r>
          </a:p>
          <a:p>
            <a:pPr marL="1725706" lvl="3" indent="-342900">
              <a:lnSpc>
                <a:spcPts val="1434"/>
              </a:lnSpc>
              <a:buFont typeface="Arial" pitchFamily="34" charset="0"/>
              <a:buChar char="•"/>
              <a:tabLst>
                <a:tab pos="212923"/>
                <a:tab pos="213483"/>
              </a:tabLst>
            </a:pPr>
            <a:r>
              <a:rPr lang="en-CA" sz="1235" smtClean="0">
                <a:latin typeface="Garamond"/>
                <a:cs typeface="Garamond"/>
              </a:rPr>
              <a:t>Will an SHB attract or scare off other bidders?</a:t>
            </a:r>
          </a:p>
          <a:p>
            <a:pPr marL="1725706" lvl="3" indent="-342900">
              <a:lnSpc>
                <a:spcPts val="1434"/>
              </a:lnSpc>
              <a:buFont typeface="Arial" pitchFamily="34" charset="0"/>
              <a:buChar char="•"/>
              <a:tabLst>
                <a:tab pos="212923"/>
                <a:tab pos="213483"/>
              </a:tabLst>
            </a:pPr>
            <a:r>
              <a:rPr lang="en-CA" sz="1235" smtClean="0">
                <a:latin typeface="Garamond"/>
                <a:cs typeface="Garamond"/>
              </a:rPr>
              <a:t>The break-up fee</a:t>
            </a:r>
          </a:p>
          <a:p>
            <a:pPr marL="1268506" lvl="2" indent="-342900">
              <a:lnSpc>
                <a:spcPts val="1434"/>
              </a:lnSpc>
              <a:buFont typeface="Arial" pitchFamily="34" charset="0"/>
              <a:buChar char="•"/>
              <a:tabLst>
                <a:tab pos="212923"/>
                <a:tab pos="213483"/>
              </a:tabLst>
            </a:pPr>
            <a:endParaRPr lang="en-CA" sz="1235" smtClean="0">
              <a:latin typeface="Garamond"/>
              <a:cs typeface="Garamond"/>
            </a:endParaRPr>
          </a:p>
          <a:p>
            <a:pPr marL="1268506" lvl="2" indent="-342900">
              <a:lnSpc>
                <a:spcPts val="1434"/>
              </a:lnSpc>
              <a:buFont typeface="Arial" pitchFamily="34" charset="0"/>
              <a:buChar char="•"/>
              <a:tabLst>
                <a:tab pos="212923"/>
                <a:tab pos="213483"/>
              </a:tabLst>
            </a:pPr>
            <a:r>
              <a:rPr lang="en-CA" sz="1235" b="1" smtClean="0">
                <a:latin typeface="Garamond"/>
                <a:cs typeface="Garamond"/>
              </a:rPr>
              <a:t>Balance between creating auction tension (through lack of transparency) versus risk management / protectionism through full transparency </a:t>
            </a:r>
          </a:p>
          <a:p>
            <a:pPr marL="1268506" lvl="2" indent="-342900">
              <a:lnSpc>
                <a:spcPts val="1434"/>
              </a:lnSpc>
              <a:buFont typeface="Arial" pitchFamily="34" charset="0"/>
              <a:buChar char="•"/>
              <a:tabLst>
                <a:tab pos="212923"/>
                <a:tab pos="213483"/>
              </a:tabLst>
            </a:pPr>
            <a:endParaRPr lang="en-CA" sz="1235">
              <a:latin typeface="Garamond"/>
              <a:cs typeface="Garamond"/>
            </a:endParaRPr>
          </a:p>
          <a:p>
            <a:pPr marL="1725706" lvl="3" indent="-342900">
              <a:lnSpc>
                <a:spcPts val="1434"/>
              </a:lnSpc>
              <a:buFont typeface="Arial" pitchFamily="34" charset="0"/>
              <a:buChar char="•"/>
              <a:tabLst>
                <a:tab pos="212923"/>
                <a:tab pos="213483"/>
              </a:tabLst>
            </a:pPr>
            <a:r>
              <a:rPr lang="en-CA" sz="1235" smtClean="0">
                <a:latin typeface="Garamond"/>
                <a:cs typeface="Garamond"/>
              </a:rPr>
              <a:t>Many of the transparency provisions of a typical SISP tend to reduce – not augment – competitive tension</a:t>
            </a:r>
          </a:p>
          <a:p>
            <a:pPr marL="1725706" lvl="3" indent="-342900">
              <a:lnSpc>
                <a:spcPts val="1434"/>
              </a:lnSpc>
              <a:buFont typeface="Arial" pitchFamily="34" charset="0"/>
              <a:buChar char="•"/>
              <a:tabLst>
                <a:tab pos="212923"/>
                <a:tab pos="213483"/>
              </a:tabLst>
            </a:pPr>
            <a:r>
              <a:rPr lang="en-CA" sz="1235" smtClean="0">
                <a:latin typeface="Garamond"/>
                <a:cs typeface="Garamond"/>
              </a:rPr>
              <a:t>Why are we doing it?</a:t>
            </a:r>
          </a:p>
          <a:p>
            <a:pPr marL="1268506" lvl="2" indent="-342900">
              <a:lnSpc>
                <a:spcPts val="1434"/>
              </a:lnSpc>
              <a:buFont typeface="Arial" pitchFamily="34" charset="0"/>
              <a:buChar char="•"/>
              <a:tabLst>
                <a:tab pos="212923"/>
                <a:tab pos="213483"/>
              </a:tabLst>
            </a:pPr>
            <a:endParaRPr lang="en-CA" sz="1235" smtClean="0">
              <a:latin typeface="Garamond"/>
              <a:cs typeface="Garamond"/>
            </a:endParaRPr>
          </a:p>
          <a:p>
            <a:pPr marL="1268506" lvl="2" indent="-342900">
              <a:lnSpc>
                <a:spcPts val="1434"/>
              </a:lnSpc>
              <a:buFont typeface="Arial" pitchFamily="34" charset="0"/>
              <a:buChar char="•"/>
              <a:tabLst>
                <a:tab pos="212923"/>
                <a:tab pos="213483"/>
              </a:tabLst>
            </a:pPr>
            <a:r>
              <a:rPr lang="en-CA" sz="1235" b="1" smtClean="0">
                <a:latin typeface="Garamond"/>
                <a:cs typeface="Garamond"/>
              </a:rPr>
              <a:t>Use of live auction at end </a:t>
            </a:r>
            <a:r>
              <a:rPr lang="en-CA" sz="1235" smtClean="0">
                <a:latin typeface="Garamond"/>
                <a:cs typeface="Garamond"/>
              </a:rPr>
              <a:t>– rarely done but generally provided for in SISP; never done in a public context, so why do here?</a:t>
            </a:r>
          </a:p>
          <a:p>
            <a:pPr marL="925606" lvl="2">
              <a:lnSpc>
                <a:spcPts val="1434"/>
              </a:lnSpc>
              <a:tabLst>
                <a:tab pos="212923"/>
                <a:tab pos="213483"/>
              </a:tabLst>
            </a:pPr>
            <a:endParaRPr lang="en-CA" sz="1235" smtClean="0">
              <a:latin typeface="Garamond"/>
              <a:cs typeface="Garamond"/>
            </a:endParaRPr>
          </a:p>
          <a:p>
            <a:pPr marL="1268506" lvl="2" indent="-342900">
              <a:lnSpc>
                <a:spcPts val="1434"/>
              </a:lnSpc>
              <a:buFont typeface="Arial" pitchFamily="34" charset="0"/>
              <a:buChar char="•"/>
              <a:tabLst>
                <a:tab pos="212923"/>
                <a:tab pos="213483"/>
              </a:tabLst>
            </a:pPr>
            <a:r>
              <a:rPr lang="en-CA" sz="1235" b="1" smtClean="0">
                <a:latin typeface="Garamond"/>
                <a:cs typeface="Garamond"/>
              </a:rPr>
              <a:t>Who conducts the sale?</a:t>
            </a:r>
            <a:r>
              <a:rPr lang="en-CA" sz="1235" smtClean="0">
                <a:latin typeface="Garamond"/>
                <a:cs typeface="Garamond"/>
              </a:rPr>
              <a:t>  Financial advisor or court-appointed Monitor?</a:t>
            </a:r>
          </a:p>
          <a:p>
            <a:pPr marL="1268506" lvl="2" indent="-342900">
              <a:lnSpc>
                <a:spcPts val="1434"/>
              </a:lnSpc>
              <a:buFont typeface="Arial" pitchFamily="34" charset="0"/>
              <a:buChar char="•"/>
              <a:tabLst>
                <a:tab pos="212923"/>
                <a:tab pos="213483"/>
              </a:tabLst>
            </a:pPr>
            <a:endParaRPr lang="en-CA" sz="1235">
              <a:latin typeface="Garamond"/>
              <a:cs typeface="Garamond"/>
            </a:endParaRPr>
          </a:p>
          <a:p>
            <a:pPr marL="1268506" lvl="2" indent="-342900">
              <a:lnSpc>
                <a:spcPts val="1434"/>
              </a:lnSpc>
              <a:buFont typeface="Arial" pitchFamily="34" charset="0"/>
              <a:buChar char="•"/>
              <a:tabLst>
                <a:tab pos="212923"/>
                <a:tab pos="213483"/>
              </a:tabLst>
            </a:pPr>
            <a:r>
              <a:rPr lang="en-CA" sz="1235" b="1" smtClean="0">
                <a:latin typeface="Garamond"/>
                <a:cs typeface="Garamond"/>
              </a:rPr>
              <a:t>Success fee or no success fee? </a:t>
            </a:r>
          </a:p>
          <a:p>
            <a:pPr marL="1268506" lvl="2" indent="-342900">
              <a:lnSpc>
                <a:spcPts val="1434"/>
              </a:lnSpc>
              <a:buFont typeface="Arial" pitchFamily="34" charset="0"/>
              <a:buChar char="•"/>
              <a:tabLst>
                <a:tab pos="212923"/>
                <a:tab pos="213483"/>
              </a:tabLst>
            </a:pPr>
            <a:endParaRPr lang="en-CA" sz="1235">
              <a:latin typeface="Garamond"/>
              <a:cs typeface="Garamond"/>
            </a:endParaRPr>
          </a:p>
          <a:p>
            <a:pPr marL="1268506" lvl="2" indent="-342900">
              <a:lnSpc>
                <a:spcPts val="1434"/>
              </a:lnSpc>
              <a:buFont typeface="Arial" pitchFamily="34" charset="0"/>
              <a:buChar char="•"/>
              <a:tabLst>
                <a:tab pos="212923"/>
                <a:tab pos="213483"/>
              </a:tabLst>
            </a:pPr>
            <a:endParaRPr lang="en-CA" sz="1235" smtClean="0">
              <a:latin typeface="Garamond"/>
              <a:cs typeface="Garamond"/>
            </a:endParaRPr>
          </a:p>
          <a:p>
            <a:pPr marL="1268506" lvl="2" indent="-342900">
              <a:lnSpc>
                <a:spcPts val="1434"/>
              </a:lnSpc>
              <a:buFont typeface="Arial" pitchFamily="34" charset="0"/>
              <a:buChar char="•"/>
              <a:tabLst>
                <a:tab pos="212923"/>
                <a:tab pos="213483"/>
              </a:tabLst>
            </a:pPr>
            <a:endParaRPr lang="en-CA" sz="1235" smtClean="0">
              <a:latin typeface="Garamond"/>
              <a:cs typeface="Garamond"/>
            </a:endParaRPr>
          </a:p>
          <a:p>
            <a:pPr marL="354106" indent="-342900">
              <a:lnSpc>
                <a:spcPts val="1434"/>
              </a:lnSpc>
              <a:buFont typeface="+mj-lt"/>
              <a:buAutoNum type="arabicPeriod"/>
              <a:tabLst>
                <a:tab pos="212923"/>
                <a:tab pos="213483"/>
              </a:tabLst>
            </a:pPr>
            <a:endParaRPr lang="en-CA" sz="1235">
              <a:latin typeface="Garamond"/>
              <a:cs typeface="Garamond"/>
            </a:endParaRPr>
          </a:p>
          <a:p>
            <a:pPr marL="354106" indent="-342900">
              <a:lnSpc>
                <a:spcPts val="1434"/>
              </a:lnSpc>
              <a:buFont typeface="+mj-lt"/>
              <a:buAutoNum type="arabicPeriod"/>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lang="en-CA" sz="1235">
              <a:latin typeface="Garamond"/>
              <a:cs typeface="Garamond"/>
            </a:endParaRPr>
          </a:p>
          <a:p>
            <a:pPr marL="296956" indent="-285750">
              <a:lnSpc>
                <a:spcPts val="1434"/>
              </a:lnSpc>
              <a:buFont typeface="Arial" pitchFamily="34" charset="0"/>
              <a:buChar char="•"/>
              <a:tabLst>
                <a:tab pos="212923"/>
                <a:tab pos="213483"/>
              </a:tabLst>
            </a:pPr>
            <a:endParaRPr lang="en-CA" sz="1235" smtClean="0">
              <a:latin typeface="Garamond"/>
              <a:cs typeface="Garamond"/>
            </a:endParaRPr>
          </a:p>
          <a:p>
            <a:pPr marL="296956" indent="-285750">
              <a:lnSpc>
                <a:spcPts val="1434"/>
              </a:lnSpc>
              <a:buFont typeface="Arial" pitchFamily="34" charset="0"/>
              <a:buChar char="•"/>
              <a:tabLst>
                <a:tab pos="212923"/>
                <a:tab pos="213483"/>
              </a:tabLst>
            </a:pPr>
            <a:endParaRPr sz="1235">
              <a:latin typeface="Garamond"/>
              <a:cs typeface="Garamond"/>
            </a:endParaRPr>
          </a:p>
        </p:txBody>
      </p:sp>
      <p:sp>
        <p:nvSpPr>
          <p:cNvPr id="5" name="Slide Number Placeholder 4"/>
          <p:cNvSpPr>
            <a:spLocks noGrp="1"/>
          </p:cNvSpPr>
          <p:nvPr>
            <p:ph type="sldNum" sz="quarter" idx="10"/>
          </p:nvPr>
        </p:nvSpPr>
        <p:spPr>
          <a:xfrm>
            <a:off x="3512419" y="6402721"/>
            <a:ext cx="2133600" cy="365125"/>
          </a:xfrm>
        </p:spPr>
        <p:txBody>
          <a:bodyPr/>
          <a:lstStyle/>
          <a:p>
            <a:pPr algn="ctr"/>
            <a:fld id="{CF9BC914-C69D-4A07-AF05-9294CE4F93CA}" type="slidenum">
              <a:rPr lang="en-CA" smtClean="0"/>
              <a:pPr algn="ctr"/>
              <a:t>6</a:t>
            </a:fld>
            <a:endParaRPr lang="en-CA"/>
          </a:p>
        </p:txBody>
      </p:sp>
      <p:pic>
        <p:nvPicPr>
          <p:cNvPr id="6" name="Picture 5" descr="Home | Davies"/>
          <p:cNvPicPr/>
          <p:nvPr/>
        </p:nvPicPr>
        <p:blipFill>
          <a:blip r:embed="rId3">
            <a:extLst>
              <a:ext uri="{28A0092B-C50C-407E-A947-70E740481C1C}">
                <a14:useLocalDpi xmlns:a14="http://schemas.microsoft.com/office/drawing/2010/main" val="0"/>
              </a:ext>
            </a:extLst>
          </a:blip>
          <a:stretch>
            <a:fillRect/>
          </a:stretch>
        </p:blipFill>
        <p:spPr bwMode="auto">
          <a:xfrm>
            <a:off x="7924800" y="6312568"/>
            <a:ext cx="1219200" cy="545432"/>
          </a:xfrm>
          <a:prstGeom prst="rect">
            <a:avLst/>
          </a:prstGeom>
          <a:noFill/>
          <a:ln>
            <a:noFill/>
          </a:ln>
        </p:spPr>
      </p:pic>
    </p:spTree>
    <p:extLst>
      <p:ext uri="{BB962C8B-B14F-4D97-AF65-F5344CB8AC3E}">
        <p14:creationId xmlns:p14="http://schemas.microsoft.com/office/powerpoint/2010/main" val="223901487"/>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object 2"/>
          <p:cNvSpPr txBox="1">
            <a:spLocks noGrp="1"/>
          </p:cNvSpPr>
          <p:nvPr>
            <p:ph type="title"/>
          </p:nvPr>
        </p:nvSpPr>
        <p:spPr>
          <a:xfrm>
            <a:off x="914400" y="679671"/>
            <a:ext cx="7620000" cy="298672"/>
          </a:xfrm>
          <a:prstGeom prst="rect">
            <a:avLst/>
          </a:prstGeom>
        </p:spPr>
        <p:txBody>
          <a:bodyPr vert="horz" wrap="square" lIns="0" tIns="0" rIns="0" bIns="0" numCol="1" rtlCol="0" anchor="b" anchorCtr="0" compatLnSpc="1">
            <a:prstTxWarp prst="textNoShape">
              <a:avLst/>
            </a:prstTxWarp>
            <a:spAutoFit/>
          </a:bodyPr>
          <a:lstStyle/>
          <a:p>
            <a:pPr marL="11206"/>
            <a:r>
              <a:rPr lang="en-US" sz="1941" spc="-4" smtClean="0"/>
              <a:t>Part II – Canadian Sales Orders – the AVO and the RVO</a:t>
            </a:r>
            <a:endParaRPr sz="1941"/>
          </a:p>
        </p:txBody>
      </p:sp>
      <p:sp>
        <p:nvSpPr>
          <p:cNvPr id="5" name="object 2"/>
          <p:cNvSpPr txBox="1"/>
          <p:nvPr/>
        </p:nvSpPr>
        <p:spPr bwMode="auto">
          <a:xfrm>
            <a:off x="2247900" y="2667000"/>
            <a:ext cx="4648200" cy="760208"/>
          </a:xfrm>
          <a:prstGeom prst="rect">
            <a:avLst/>
          </a:prstGeom>
          <a:noFill/>
          <a:ln w="9525">
            <a:noFill/>
            <a:miter lim="800000"/>
          </a:ln>
        </p:spPr>
        <p:txBody>
          <a:bodyPr vert="horz" wrap="square" lIns="0" tIns="0" rIns="0" bIns="0" numCol="1" rtlCol="0" anchor="b" anchorCtr="0" compatLnSpc="1">
            <a:prstTxWarp prst="textNoShape">
              <a:avLst/>
            </a:prstTxWarp>
            <a:spAutoFit/>
          </a:bodyPr>
          <a:lstStyle>
            <a:lvl1pPr algn="l" rtl="0" eaLnBrk="1" fontAlgn="base" hangingPunct="1">
              <a:spcBef>
                <a:spcPct val="0"/>
              </a:spcBef>
              <a:spcAft>
                <a:spcPct val="0"/>
              </a:spcAft>
              <a:defRPr sz="2800" kern="1200">
                <a:solidFill>
                  <a:schemeClr val="tx1"/>
                </a:solidFill>
                <a:latin typeface="Arial Black" pitchFamily="34" charset="0"/>
                <a:ea typeface="+mj-ea"/>
                <a:cs typeface="+mj-cs"/>
              </a:defRPr>
            </a:lvl1pPr>
            <a:lvl2pPr algn="l" rtl="0" eaLnBrk="1" fontAlgn="base" hangingPunct="1">
              <a:spcBef>
                <a:spcPct val="0"/>
              </a:spcBef>
              <a:spcAft>
                <a:spcPct val="0"/>
              </a:spcAft>
              <a:defRPr sz="2800">
                <a:solidFill>
                  <a:schemeClr val="tx1"/>
                </a:solidFill>
                <a:latin typeface="Arial Black" pitchFamily="34" charset="0"/>
              </a:defRPr>
            </a:lvl2pPr>
            <a:lvl3pPr algn="l" rtl="0" eaLnBrk="1" fontAlgn="base" hangingPunct="1">
              <a:spcBef>
                <a:spcPct val="0"/>
              </a:spcBef>
              <a:spcAft>
                <a:spcPct val="0"/>
              </a:spcAft>
              <a:defRPr sz="2800">
                <a:solidFill>
                  <a:schemeClr val="tx1"/>
                </a:solidFill>
                <a:latin typeface="Arial Black" pitchFamily="34" charset="0"/>
              </a:defRPr>
            </a:lvl3pPr>
            <a:lvl4pPr algn="l" rtl="0" eaLnBrk="1" fontAlgn="base" hangingPunct="1">
              <a:spcBef>
                <a:spcPct val="0"/>
              </a:spcBef>
              <a:spcAft>
                <a:spcPct val="0"/>
              </a:spcAft>
              <a:defRPr sz="2800">
                <a:solidFill>
                  <a:schemeClr val="tx1"/>
                </a:solidFill>
                <a:latin typeface="Arial Black" pitchFamily="34" charset="0"/>
              </a:defRPr>
            </a:lvl4pPr>
            <a:lvl5pPr algn="l" rtl="0" eaLnBrk="1" fontAlgn="base" hangingPunct="1">
              <a:spcBef>
                <a:spcPct val="0"/>
              </a:spcBef>
              <a:spcAft>
                <a:spcPct val="0"/>
              </a:spcAft>
              <a:defRPr sz="2800">
                <a:solidFill>
                  <a:schemeClr val="tx1"/>
                </a:solidFill>
                <a:latin typeface="Arial Black" pitchFamily="34" charset="0"/>
              </a:defRPr>
            </a:lvl5pPr>
            <a:lvl6pPr marL="457200" algn="l" rtl="0" eaLnBrk="1" fontAlgn="base" hangingPunct="1">
              <a:spcBef>
                <a:spcPct val="0"/>
              </a:spcBef>
              <a:spcAft>
                <a:spcPct val="0"/>
              </a:spcAft>
              <a:defRPr sz="2800">
                <a:solidFill>
                  <a:schemeClr val="tx1"/>
                </a:solidFill>
                <a:latin typeface="Arial Black" pitchFamily="34" charset="0"/>
              </a:defRPr>
            </a:lvl6pPr>
            <a:lvl7pPr marL="914400" algn="l" rtl="0" eaLnBrk="1" fontAlgn="base" hangingPunct="1">
              <a:spcBef>
                <a:spcPct val="0"/>
              </a:spcBef>
              <a:spcAft>
                <a:spcPct val="0"/>
              </a:spcAft>
              <a:defRPr sz="2800">
                <a:solidFill>
                  <a:schemeClr val="tx1"/>
                </a:solidFill>
                <a:latin typeface="Arial Black" pitchFamily="34" charset="0"/>
              </a:defRPr>
            </a:lvl7pPr>
            <a:lvl8pPr marL="1371600" algn="l" rtl="0" eaLnBrk="1" fontAlgn="base" hangingPunct="1">
              <a:spcBef>
                <a:spcPct val="0"/>
              </a:spcBef>
              <a:spcAft>
                <a:spcPct val="0"/>
              </a:spcAft>
              <a:defRPr sz="2800">
                <a:solidFill>
                  <a:schemeClr val="tx1"/>
                </a:solidFill>
                <a:latin typeface="Arial Black" pitchFamily="34" charset="0"/>
              </a:defRPr>
            </a:lvl8pPr>
            <a:lvl9pPr marL="1828800" algn="l" rtl="0" eaLnBrk="1" fontAlgn="base" hangingPunct="1">
              <a:spcBef>
                <a:spcPct val="0"/>
              </a:spcBef>
              <a:spcAft>
                <a:spcPct val="0"/>
              </a:spcAft>
              <a:defRPr sz="2800">
                <a:solidFill>
                  <a:schemeClr val="tx1"/>
                </a:solidFill>
                <a:latin typeface="Arial Black" pitchFamily="34" charset="0"/>
              </a:defRPr>
            </a:lvl9pPr>
          </a:lstStyle>
          <a:p>
            <a:pPr marL="11206" algn="ctr"/>
            <a:r>
              <a:rPr lang="en-US" sz="2470" b="1" spc="-4" smtClean="0"/>
              <a:t>The Approval and Vesting Order</a:t>
            </a:r>
          </a:p>
        </p:txBody>
      </p:sp>
      <p:sp>
        <p:nvSpPr>
          <p:cNvPr id="3" name="Slide Number Placeholder 2"/>
          <p:cNvSpPr>
            <a:spLocks noGrp="1"/>
          </p:cNvSpPr>
          <p:nvPr>
            <p:ph type="sldNum" sz="quarter" idx="10"/>
          </p:nvPr>
        </p:nvSpPr>
        <p:spPr>
          <a:xfrm>
            <a:off x="3505200" y="6402721"/>
            <a:ext cx="2133600" cy="365125"/>
          </a:xfrm>
        </p:spPr>
        <p:txBody>
          <a:bodyPr/>
          <a:lstStyle/>
          <a:p>
            <a:pPr algn="ctr"/>
            <a:fld id="{CF9BC914-C69D-4A07-AF05-9294CE4F93CA}" type="slidenum">
              <a:rPr lang="en-CA" smtClean="0"/>
              <a:pPr algn="ctr"/>
              <a:t>7</a:t>
            </a:fld>
            <a:endParaRPr lang="en-CA"/>
          </a:p>
        </p:txBody>
      </p:sp>
      <p:pic>
        <p:nvPicPr>
          <p:cNvPr id="6" name="Picture 5" descr="Home | Davies"/>
          <p:cNvPicPr/>
          <p:nvPr/>
        </p:nvPicPr>
        <p:blipFill>
          <a:blip r:embed="rId3">
            <a:extLst>
              <a:ext uri="{28A0092B-C50C-407E-A947-70E740481C1C}">
                <a14:useLocalDpi xmlns:a14="http://schemas.microsoft.com/office/drawing/2010/main" val="0"/>
              </a:ext>
            </a:extLst>
          </a:blip>
          <a:stretch>
            <a:fillRect/>
          </a:stretch>
        </p:blipFill>
        <p:spPr bwMode="auto">
          <a:xfrm>
            <a:off x="7924800" y="6312568"/>
            <a:ext cx="1219200" cy="545432"/>
          </a:xfrm>
          <a:prstGeom prst="rect">
            <a:avLst/>
          </a:prstGeom>
          <a:noFill/>
          <a:ln>
            <a:noFill/>
          </a:ln>
        </p:spPr>
      </p:pic>
    </p:spTree>
    <p:extLst>
      <p:ext uri="{BB962C8B-B14F-4D97-AF65-F5344CB8AC3E}">
        <p14:creationId xmlns:p14="http://schemas.microsoft.com/office/powerpoint/2010/main" val="2519772473"/>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object 2"/>
          <p:cNvSpPr txBox="1">
            <a:spLocks noGrp="1"/>
          </p:cNvSpPr>
          <p:nvPr>
            <p:ph type="title"/>
          </p:nvPr>
        </p:nvSpPr>
        <p:spPr>
          <a:xfrm>
            <a:off x="914400" y="691928"/>
            <a:ext cx="7620000" cy="298672"/>
          </a:xfrm>
          <a:prstGeom prst="rect">
            <a:avLst/>
          </a:prstGeom>
        </p:spPr>
        <p:txBody>
          <a:bodyPr vert="horz" wrap="square" lIns="0" tIns="0" rIns="0" bIns="0" numCol="1" rtlCol="0" anchor="b" anchorCtr="0" compatLnSpc="1">
            <a:prstTxWarp prst="textNoShape">
              <a:avLst/>
            </a:prstTxWarp>
            <a:spAutoFit/>
          </a:bodyPr>
          <a:lstStyle/>
          <a:p>
            <a:pPr marL="11206"/>
            <a:r>
              <a:rPr lang="en-US" sz="1941" smtClean="0"/>
              <a:t>Key Terms of a Standard Approval and Vesting Order</a:t>
            </a:r>
            <a:endParaRPr sz="1941"/>
          </a:p>
        </p:txBody>
      </p:sp>
      <p:sp>
        <p:nvSpPr>
          <p:cNvPr id="3" name="object 3"/>
          <p:cNvSpPr txBox="1"/>
          <p:nvPr/>
        </p:nvSpPr>
        <p:spPr>
          <a:xfrm>
            <a:off x="914400" y="1218027"/>
            <a:ext cx="7696200" cy="4705134"/>
          </a:xfrm>
          <a:prstGeom prst="rect">
            <a:avLst/>
          </a:prstGeom>
        </p:spPr>
        <p:txBody>
          <a:bodyPr vert="horz" wrap="square" lIns="0" tIns="0" rIns="0" bIns="0" rtlCol="0">
            <a:spAutoFit/>
          </a:bodyPr>
          <a:lstStyle/>
          <a:p>
            <a:pPr marL="285750" marR="76200" indent="-285750" algn="just">
              <a:spcBef>
                <a:spcPts val="600"/>
              </a:spcBef>
              <a:spcAft>
                <a:spcPts val="400"/>
              </a:spcAft>
              <a:buSzTx/>
              <a:buFont typeface="Arial" pitchFamily="34" charset="0"/>
              <a:buChar char="•"/>
              <a:tabLst>
                <a:tab pos="305435"/>
              </a:tabLst>
            </a:pPr>
            <a:r>
              <a:rPr lang="en-CA" sz="1240" smtClean="0">
                <a:latin typeface="Garamond" panose="02020404030301010803" pitchFamily="18" charset="0"/>
                <a:ea typeface="Symbol" panose="05050102010706020507" pitchFamily="18" charset="2"/>
                <a:cs typeface="Symbol" panose="05050102010706020507" pitchFamily="18" charset="2"/>
              </a:rPr>
              <a:t>A standard approval and vesting order will contain the following terms and conditions, among others:</a:t>
            </a:r>
          </a:p>
          <a:p>
            <a:pPr marL="800100" marR="76200" lvl="1" indent="-342900" algn="just">
              <a:spcBef>
                <a:spcPts val="600"/>
              </a:spcBef>
              <a:spcAft>
                <a:spcPts val="400"/>
              </a:spcAft>
              <a:buSzTx/>
              <a:buFont typeface="+mj-lt"/>
              <a:buAutoNum type="arabicPeriod"/>
              <a:tabLst>
                <a:tab pos="305435"/>
              </a:tabLst>
            </a:pPr>
            <a:r>
              <a:rPr lang="en-CA" sz="1240" b="1" u="sng" smtClean="0">
                <a:latin typeface="Garamond" panose="02020404030301010803" pitchFamily="18" charset="0"/>
                <a:ea typeface="Symbol" panose="05050102010706020507" pitchFamily="18" charset="2"/>
                <a:cs typeface="Symbol" panose="05050102010706020507" pitchFamily="18" charset="2"/>
              </a:rPr>
              <a:t>Court Authorization</a:t>
            </a:r>
            <a:r>
              <a:rPr lang="en-CA" sz="1240" smtClean="0">
                <a:latin typeface="Garamond" panose="02020404030301010803" pitchFamily="18" charset="0"/>
                <a:ea typeface="Symbol" panose="05050102010706020507" pitchFamily="18" charset="2"/>
                <a:cs typeface="Symbol" panose="05050102010706020507" pitchFamily="18" charset="2"/>
              </a:rPr>
              <a:t>- The transaction is Court authorized and the hearing is public. Conditions of sale typically public upon closing but fulsome creditors have access to those terms. Hearing is public and notice has to be given.</a:t>
            </a:r>
          </a:p>
          <a:p>
            <a:pPr marL="800100" marR="76200" lvl="1" indent="-342900" algn="just">
              <a:spcBef>
                <a:spcPts val="600"/>
              </a:spcBef>
              <a:spcAft>
                <a:spcPts val="400"/>
              </a:spcAft>
              <a:buFont typeface="+mj-lt"/>
              <a:buAutoNum type="arabicPeriod"/>
              <a:tabLst>
                <a:tab pos="305435"/>
              </a:tabLst>
            </a:pPr>
            <a:r>
              <a:rPr lang="en-CA" sz="1240" b="1" u="sng">
                <a:latin typeface="Garamond" panose="02020404030301010803" pitchFamily="18" charset="0"/>
                <a:ea typeface="Symbol" panose="05050102010706020507" pitchFamily="18" charset="2"/>
                <a:cs typeface="Symbol" panose="05050102010706020507" pitchFamily="18" charset="2"/>
              </a:rPr>
              <a:t>Free and clear</a:t>
            </a:r>
            <a:r>
              <a:rPr lang="en-CA" sz="1240">
                <a:latin typeface="Garamond" panose="02020404030301010803" pitchFamily="18" charset="0"/>
                <a:ea typeface="Symbol" panose="05050102010706020507" pitchFamily="18" charset="2"/>
                <a:cs typeface="Symbol" panose="05050102010706020507" pitchFamily="18" charset="2"/>
              </a:rPr>
              <a:t> - The assets are vested in the purchaser free and clear of all rights, liens, claims and encumbrances, etc – all of which are transferred from the assets to the proceeds of </a:t>
            </a:r>
            <a:r>
              <a:rPr lang="en-CA" sz="1240" smtClean="0">
                <a:latin typeface="Garamond" panose="02020404030301010803" pitchFamily="18" charset="0"/>
                <a:ea typeface="Symbol" panose="05050102010706020507" pitchFamily="18" charset="2"/>
                <a:cs typeface="Symbol" panose="05050102010706020507" pitchFamily="18" charset="2"/>
              </a:rPr>
              <a:t>sale.</a:t>
            </a:r>
          </a:p>
          <a:p>
            <a:pPr marL="800100" marR="76200" lvl="1" indent="-342900" algn="just">
              <a:spcBef>
                <a:spcPts val="600"/>
              </a:spcBef>
              <a:spcAft>
                <a:spcPts val="400"/>
              </a:spcAft>
              <a:buSzTx/>
              <a:buFont typeface="+mj-lt"/>
              <a:buAutoNum type="arabicPeriod"/>
              <a:tabLst>
                <a:tab pos="305435"/>
              </a:tabLst>
            </a:pPr>
            <a:r>
              <a:rPr lang="en-CA" sz="1240" b="1" u="sng" smtClean="0">
                <a:latin typeface="Garamond" panose="02020404030301010803" pitchFamily="18" charset="0"/>
                <a:ea typeface="Symbol" panose="05050102010706020507" pitchFamily="18" charset="2"/>
                <a:cs typeface="Symbol" panose="05050102010706020507" pitchFamily="18" charset="2"/>
              </a:rPr>
              <a:t>Protected transaction</a:t>
            </a:r>
            <a:r>
              <a:rPr lang="en-CA" sz="1240" smtClean="0">
                <a:latin typeface="Garamond" panose="02020404030301010803" pitchFamily="18" charset="0"/>
                <a:ea typeface="Symbol" panose="05050102010706020507" pitchFamily="18" charset="2"/>
                <a:cs typeface="Symbol" panose="05050102010706020507" pitchFamily="18" charset="2"/>
              </a:rPr>
              <a:t> – transaction cannot be subsequently attacked as a transfer at undervalue, through any avoidance action powers or otherwise.</a:t>
            </a:r>
          </a:p>
          <a:p>
            <a:pPr marL="800100" marR="76200" lvl="1" indent="-342900" algn="just">
              <a:spcBef>
                <a:spcPts val="600"/>
              </a:spcBef>
              <a:spcAft>
                <a:spcPts val="400"/>
              </a:spcAft>
              <a:buSzTx/>
              <a:buFont typeface="+mj-lt"/>
              <a:buAutoNum type="arabicPeriod"/>
              <a:tabLst>
                <a:tab pos="305435"/>
              </a:tabLst>
            </a:pPr>
            <a:r>
              <a:rPr lang="en-CA" sz="1240" b="1" u="sng" smtClean="0">
                <a:latin typeface="Garamond" panose="02020404030301010803" pitchFamily="18" charset="0"/>
                <a:ea typeface="Symbol" panose="05050102010706020507" pitchFamily="18" charset="2"/>
                <a:cs typeface="Symbol" panose="05050102010706020507" pitchFamily="18" charset="2"/>
              </a:rPr>
              <a:t>Court-ordered third party releases</a:t>
            </a:r>
            <a:r>
              <a:rPr lang="en-CA" sz="1240" smtClean="0">
                <a:latin typeface="Garamond" panose="02020404030301010803" pitchFamily="18" charset="0"/>
                <a:ea typeface="Symbol" panose="05050102010706020507" pitchFamily="18" charset="2"/>
                <a:cs typeface="Symbol" panose="05050102010706020507" pitchFamily="18" charset="2"/>
              </a:rPr>
              <a:t> – for all parties involved in the sale transaction. </a:t>
            </a:r>
          </a:p>
          <a:p>
            <a:pPr marL="800100" marR="76200" lvl="1" indent="-342900" algn="just">
              <a:spcBef>
                <a:spcPts val="600"/>
              </a:spcBef>
              <a:spcAft>
                <a:spcPts val="400"/>
              </a:spcAft>
              <a:buSzTx/>
              <a:buFont typeface="+mj-lt"/>
              <a:buAutoNum type="arabicPeriod"/>
              <a:tabLst>
                <a:tab pos="305435"/>
              </a:tabLst>
            </a:pPr>
            <a:r>
              <a:rPr lang="en-CA" sz="1240" b="1" u="sng" smtClean="0">
                <a:latin typeface="Garamond" panose="02020404030301010803" pitchFamily="18" charset="0"/>
                <a:ea typeface="Symbol" panose="05050102010706020507" pitchFamily="18" charset="2"/>
                <a:cs typeface="Symbol" panose="05050102010706020507" pitchFamily="18" charset="2"/>
              </a:rPr>
              <a:t>Procedures for the assumption of purchased contracts and the payment of cure costs</a:t>
            </a:r>
          </a:p>
          <a:p>
            <a:pPr marL="800100" marR="76200" lvl="1" indent="-342900" algn="just">
              <a:spcBef>
                <a:spcPts val="600"/>
              </a:spcBef>
              <a:spcAft>
                <a:spcPts val="400"/>
              </a:spcAft>
              <a:buSzTx/>
              <a:buFont typeface="+mj-lt"/>
              <a:buAutoNum type="arabicPeriod"/>
              <a:tabLst>
                <a:tab pos="305435"/>
              </a:tabLst>
            </a:pPr>
            <a:r>
              <a:rPr lang="en-CA" sz="1240" b="1" u="sng" smtClean="0">
                <a:latin typeface="Garamond" panose="02020404030301010803" pitchFamily="18" charset="0"/>
                <a:ea typeface="Symbol" panose="05050102010706020507" pitchFamily="18" charset="2"/>
                <a:cs typeface="Symbol" panose="05050102010706020507" pitchFamily="18" charset="2"/>
              </a:rPr>
              <a:t>Assignment of agreements can be forced </a:t>
            </a:r>
            <a:r>
              <a:rPr lang="en-CA" sz="1240" smtClean="0">
                <a:latin typeface="Garamond" panose="02020404030301010803" pitchFamily="18" charset="0"/>
                <a:ea typeface="Symbol" panose="05050102010706020507" pitchFamily="18" charset="2"/>
                <a:cs typeface="Symbol" panose="05050102010706020507" pitchFamily="18" charset="2"/>
              </a:rPr>
              <a:t>– Subject to cure costs.</a:t>
            </a:r>
            <a:endParaRPr lang="en-CA" sz="1240" b="1" u="sng" smtClean="0">
              <a:latin typeface="Garamond" panose="02020404030301010803" pitchFamily="18" charset="0"/>
              <a:ea typeface="Symbol" panose="05050102010706020507" pitchFamily="18" charset="2"/>
              <a:cs typeface="Symbol" panose="05050102010706020507" pitchFamily="18" charset="2"/>
            </a:endParaRPr>
          </a:p>
          <a:p>
            <a:pPr marL="800100" marR="76200" lvl="1" indent="-342900" algn="just">
              <a:spcBef>
                <a:spcPts val="600"/>
              </a:spcBef>
              <a:spcAft>
                <a:spcPts val="400"/>
              </a:spcAft>
              <a:buSzTx/>
              <a:buFont typeface="+mj-lt"/>
              <a:buAutoNum type="arabicPeriod"/>
              <a:tabLst>
                <a:tab pos="305435"/>
              </a:tabLst>
            </a:pPr>
            <a:r>
              <a:rPr lang="en-CA" sz="1240" b="1" u="sng" smtClean="0">
                <a:latin typeface="Garamond" panose="02020404030301010803" pitchFamily="18" charset="0"/>
                <a:ea typeface="Symbol" panose="05050102010706020507" pitchFamily="18" charset="2"/>
                <a:cs typeface="Symbol" panose="05050102010706020507" pitchFamily="18" charset="2"/>
              </a:rPr>
              <a:t>Clear disposal of unwanted liabilities and contracts, leases, etc.</a:t>
            </a:r>
          </a:p>
          <a:p>
            <a:pPr marL="800100" marR="76200" lvl="1" indent="-342900" algn="just">
              <a:spcBef>
                <a:spcPts val="600"/>
              </a:spcBef>
              <a:spcAft>
                <a:spcPts val="400"/>
              </a:spcAft>
              <a:buFont typeface="+mj-lt"/>
              <a:buAutoNum type="arabicPeriod"/>
              <a:tabLst>
                <a:tab pos="305435"/>
              </a:tabLst>
            </a:pPr>
            <a:r>
              <a:rPr lang="en-CA" sz="1240" b="1" u="sng" smtClean="0">
                <a:latin typeface="Garamond" panose="02020404030301010803" pitchFamily="18" charset="0"/>
                <a:ea typeface="Symbol" panose="05050102010706020507" pitchFamily="18" charset="2"/>
                <a:cs typeface="Symbol" panose="05050102010706020507" pitchFamily="18" charset="2"/>
              </a:rPr>
              <a:t>No creditors’ vote</a:t>
            </a:r>
            <a:r>
              <a:rPr lang="en-CA" sz="1240" smtClean="0">
                <a:latin typeface="Garamond" panose="02020404030301010803" pitchFamily="18" charset="0"/>
                <a:ea typeface="Symbol" panose="05050102010706020507" pitchFamily="18" charset="2"/>
                <a:cs typeface="Symbol" panose="05050102010706020507" pitchFamily="18" charset="2"/>
              </a:rPr>
              <a:t> – The Court authorization suffices.</a:t>
            </a:r>
            <a:endParaRPr lang="en-CA" sz="1240">
              <a:latin typeface="Garamond" panose="02020404030301010803" pitchFamily="18" charset="0"/>
              <a:ea typeface="Symbol" panose="05050102010706020507" pitchFamily="18" charset="2"/>
              <a:cs typeface="Symbol" panose="05050102010706020507" pitchFamily="18" charset="2"/>
            </a:endParaRPr>
          </a:p>
          <a:p>
            <a:pPr marL="800100" marR="76200" lvl="1" indent="-342900" algn="just">
              <a:spcBef>
                <a:spcPts val="600"/>
              </a:spcBef>
              <a:spcAft>
                <a:spcPts val="400"/>
              </a:spcAft>
              <a:buSzTx/>
              <a:buFont typeface="+mj-lt"/>
              <a:buAutoNum type="arabicPeriod"/>
              <a:tabLst>
                <a:tab pos="305435"/>
              </a:tabLst>
            </a:pPr>
            <a:endParaRPr lang="en-CA" sz="1240" smtClean="0">
              <a:latin typeface="Garamond" panose="02020404030301010803" pitchFamily="18" charset="0"/>
              <a:ea typeface="Symbol" panose="05050102010706020507" pitchFamily="18" charset="2"/>
              <a:cs typeface="Symbol" panose="05050102010706020507" pitchFamily="18" charset="2"/>
            </a:endParaRPr>
          </a:p>
          <a:p>
            <a:pPr marL="285750" marR="76200" indent="-285750" algn="just">
              <a:spcBef>
                <a:spcPts val="600"/>
              </a:spcBef>
              <a:spcAft>
                <a:spcPts val="400"/>
              </a:spcAft>
              <a:buSzTx/>
              <a:buFont typeface="Arial" pitchFamily="34" charset="0"/>
              <a:buChar char="•"/>
              <a:tabLst>
                <a:tab pos="305435"/>
              </a:tabLst>
            </a:pPr>
            <a:r>
              <a:rPr lang="en-CA" sz="1240">
                <a:latin typeface="Garamond" panose="02020404030301010803" pitchFamily="18" charset="0"/>
                <a:ea typeface="Symbol" panose="05050102010706020507" pitchFamily="18" charset="2"/>
                <a:cs typeface="Symbol" panose="05050102010706020507" pitchFamily="18" charset="2"/>
              </a:rPr>
              <a:t>This is all very similar to a 363 sale approval order under Chapter 11</a:t>
            </a:r>
          </a:p>
          <a:p>
            <a:pPr marL="342900" marR="76200" indent="-342900" algn="just">
              <a:spcBef>
                <a:spcPts val="600"/>
              </a:spcBef>
              <a:spcAft>
                <a:spcPts val="400"/>
              </a:spcAft>
              <a:buSzTx/>
              <a:buFont typeface="+mj-lt"/>
              <a:buAutoNum type="arabicPeriod"/>
              <a:tabLst>
                <a:tab pos="305435"/>
              </a:tabLst>
            </a:pPr>
            <a:endParaRPr lang="en-US" sz="1240" smtClean="0">
              <a:latin typeface="Garamond" panose="02020404030301010803" pitchFamily="18" charset="0"/>
              <a:ea typeface="Symbol" panose="05050102010706020507" pitchFamily="18" charset="2"/>
              <a:cs typeface="Symbol" panose="05050102010706020507" pitchFamily="18" charset="2"/>
            </a:endParaRPr>
          </a:p>
          <a:p>
            <a:pPr marL="670123" lvl="1" indent="-201717">
              <a:buFont typeface="Symbol"/>
              <a:buChar char=""/>
              <a:tabLst>
                <a:tab pos="212923"/>
                <a:tab pos="213483"/>
              </a:tabLst>
            </a:pPr>
            <a:endParaRPr sz="1235">
              <a:latin typeface="Garamond"/>
              <a:cs typeface="Garamond"/>
            </a:endParaRPr>
          </a:p>
        </p:txBody>
      </p:sp>
      <p:sp>
        <p:nvSpPr>
          <p:cNvPr id="5" name="Slide Number Placeholder 4"/>
          <p:cNvSpPr>
            <a:spLocks noGrp="1"/>
          </p:cNvSpPr>
          <p:nvPr>
            <p:ph type="sldNum" sz="quarter" idx="10"/>
          </p:nvPr>
        </p:nvSpPr>
        <p:spPr/>
        <p:txBody>
          <a:bodyPr/>
          <a:lstStyle/>
          <a:p>
            <a:fld id="{CF9BC914-C69D-4A07-AF05-9294CE4F93CA}" type="slidenum">
              <a:rPr lang="en-CA" smtClean="0"/>
              <a:t>8</a:t>
            </a:fld>
            <a:endParaRPr lang="en-CA"/>
          </a:p>
        </p:txBody>
      </p:sp>
      <p:pic>
        <p:nvPicPr>
          <p:cNvPr id="6" name="Picture 5" descr="Home | Davies"/>
          <p:cNvPicPr/>
          <p:nvPr/>
        </p:nvPicPr>
        <p:blipFill>
          <a:blip r:embed="rId3">
            <a:extLst>
              <a:ext uri="{28A0092B-C50C-407E-A947-70E740481C1C}">
                <a14:useLocalDpi xmlns:a14="http://schemas.microsoft.com/office/drawing/2010/main" val="0"/>
              </a:ext>
            </a:extLst>
          </a:blip>
          <a:stretch>
            <a:fillRect/>
          </a:stretch>
        </p:blipFill>
        <p:spPr bwMode="auto">
          <a:xfrm>
            <a:off x="7924800" y="6312568"/>
            <a:ext cx="1219200" cy="545432"/>
          </a:xfrm>
          <a:prstGeom prst="rect">
            <a:avLst/>
          </a:prstGeom>
          <a:noFill/>
          <a:ln>
            <a:noFill/>
          </a:ln>
        </p:spPr>
      </p:pic>
    </p:spTree>
    <p:extLst>
      <p:ext uri="{BB962C8B-B14F-4D97-AF65-F5344CB8AC3E}">
        <p14:creationId xmlns:p14="http://schemas.microsoft.com/office/powerpoint/2010/main" val="747266481"/>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17.12.15"/>
  <p:tag name="AS_TITLE" val="Aspose.Slides for .NET 2.0"/>
  <p:tag name="AS_VERSION" val="17.12.1"/>
</p:tagLst>
</file>

<file path=ppt/theme/theme1.xml><?xml version="1.0" encoding="utf-8"?>
<a:theme xmlns:r="http://schemas.openxmlformats.org/officeDocument/2006/relationships" xmlns:a="http://schemas.openxmlformats.org/drawingml/2006/main" name="jac-TORONTOPowerpoint 20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Template>Goodmans Powerpoint</Template>
  <Company/>
  <PresentationFormat>On-screen Show (4:3)</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17.1201</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dcterms:created xsi:type="dcterms:W3CDTF">1601-01-01T00:00:00Z</dcterms:created>
  <dcterms:modified xsi:type="dcterms:W3CDTF">1601-01-01T00:00:00Z</dcterms:modified>
</cp:coreProperties>
</file>