
<file path=[Content_Types].xml><?xml version="1.0" encoding="utf-8"?>
<Types xmlns="http://schemas.openxmlformats.org/package/2006/content-types">
  <Default Extension="fntdata" ContentType="application/x-fontdata"/>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saveSubsetFonts="1">
  <p:sldMasterIdLst>
    <p:sldMasterId id="2147483648" r:id="rId1"/>
  </p:sldMasterIdLst>
  <p:sldIdLst>
    <p:sldId id="257" r:id="rId2"/>
    <p:sldId id="280" r:id="rId3"/>
    <p:sldId id="258" r:id="rId4"/>
    <p:sldId id="277" r:id="rId5"/>
    <p:sldId id="278" r:id="rId6"/>
    <p:sldId id="279" r:id="rId7"/>
  </p:sldIdLst>
  <p:sldSz cx="18288000" cy="10287000"/>
  <p:notesSz cx="6858000" cy="9144000"/>
  <p:embeddedFontLst>
    <p:embeddedFont>
      <p:font typeface="Myriad Ultra-Bold" panose="020B0604020202020204" charset="0"/>
      <p:regular r:id="rId8"/>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94175"/>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D77EA584-8134-4A8A-9448-921BE1ED34FC}" v="1" dt="2025-06-06T03:15:13.926"/>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autoAdjust="0"/>
    <p:restoredTop sz="94622" autoAdjust="0"/>
  </p:normalViewPr>
  <p:slideViewPr>
    <p:cSldViewPr>
      <p:cViewPr varScale="1">
        <p:scale>
          <a:sx n="30" d="100"/>
          <a:sy n="30" d="100"/>
        </p:scale>
        <p:origin x="102" y="1608"/>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font" Target="fonts/font1.fntdata"/><Relationship Id="rId13" Type="http://schemas.microsoft.com/office/2015/10/relationships/revisionInfo" Target="revisionInfo.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1D8BD707-D9CF-40AE-B4C6-C98DA3205C09}" type="datetimeFigureOut">
              <a:rPr lang="en-US" smtClean="0"/>
              <a:pPr/>
              <a:t>6/6/2025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6/6/2025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6/6/2025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D8BD707-D9CF-40AE-B4C6-C98DA3205C09}" type="datetimeFigureOut">
              <a:rPr lang="en-US" smtClean="0"/>
              <a:pPr/>
              <a:t>6/6/2025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D8BD707-D9CF-40AE-B4C6-C98DA3205C09}" type="datetimeFigureOut">
              <a:rPr lang="en-US" smtClean="0"/>
              <a:pPr/>
              <a:t>6/6/2025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D8BD707-D9CF-40AE-B4C6-C98DA3205C09}" type="datetimeFigureOut">
              <a:rPr lang="en-US" smtClean="0"/>
              <a:pPr/>
              <a:t>6/6/2025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6/6/2025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6/6/2025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6/6/2025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6/6/2025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6/6/2025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6/6/2025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3.pn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9AAC43"/>
        </a:solidFill>
        <a:effectLst/>
      </p:bgPr>
    </p:bg>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2"/>
            <a:stretch>
              <a:fillRect/>
            </a:stretch>
          </a:blipFill>
        </p:spPr>
        <p:txBody>
          <a:bodyPr/>
          <a:lstStyle/>
          <a:p>
            <a:endParaRPr lang="it-IT"/>
          </a:p>
        </p:txBody>
      </p:sp>
      <p:sp>
        <p:nvSpPr>
          <p:cNvPr id="3" name="TextBox 3"/>
          <p:cNvSpPr txBox="1"/>
          <p:nvPr/>
        </p:nvSpPr>
        <p:spPr>
          <a:xfrm>
            <a:off x="1028700" y="2394487"/>
            <a:ext cx="16230600" cy="6688113"/>
          </a:xfrm>
          <a:prstGeom prst="rect">
            <a:avLst/>
          </a:prstGeom>
        </p:spPr>
        <p:txBody>
          <a:bodyPr lIns="0" tIns="0" rIns="0" bIns="0" rtlCol="0" anchor="t">
            <a:spAutoFit/>
          </a:bodyPr>
          <a:lstStyle/>
          <a:p>
            <a:pPr algn="ctr">
              <a:lnSpc>
                <a:spcPts val="13300"/>
              </a:lnSpc>
            </a:pPr>
            <a:br>
              <a:rPr lang="en-US" sz="9500" b="1" dirty="0">
                <a:solidFill>
                  <a:srgbClr val="FFFFFF"/>
                </a:solidFill>
                <a:latin typeface="Myriad Ultra-Bold"/>
                <a:ea typeface="Myriad Ultra-Bold"/>
                <a:cs typeface="Myriad Ultra-Bold"/>
                <a:sym typeface="Myriad Ultra-Bold"/>
              </a:rPr>
            </a:br>
            <a:r>
              <a:rPr lang="en-US" sz="9500" b="1" dirty="0">
                <a:solidFill>
                  <a:srgbClr val="FFFFFF"/>
                </a:solidFill>
                <a:latin typeface="Myriad Ultra-Bold"/>
              </a:rPr>
              <a:t>Comparative View of Liability Management Exercises</a:t>
            </a:r>
          </a:p>
          <a:p>
            <a:pPr algn="ctr">
              <a:lnSpc>
                <a:spcPts val="13300"/>
              </a:lnSpc>
            </a:pPr>
            <a:endParaRPr lang="en-US" sz="9500" b="1" dirty="0">
              <a:solidFill>
                <a:srgbClr val="FFFFFF"/>
              </a:solidFill>
              <a:latin typeface="Myriad Ultra-Bold"/>
              <a:ea typeface="Myriad Ultra-Bold"/>
              <a:cs typeface="Myriad Ultra-Bold"/>
              <a:sym typeface="Myriad Ultra-Bold"/>
            </a:endParaRPr>
          </a:p>
        </p:txBody>
      </p:sp>
      <p:pic>
        <p:nvPicPr>
          <p:cNvPr id="5" name="Picture 4">
            <a:extLst>
              <a:ext uri="{FF2B5EF4-FFF2-40B4-BE49-F238E27FC236}">
                <a16:creationId xmlns:a16="http://schemas.microsoft.com/office/drawing/2014/main" id="{44DAF401-098A-C0CC-ED3D-2F5F70EA9066}"/>
              </a:ext>
            </a:extLst>
          </p:cNvPr>
          <p:cNvPicPr>
            <a:picLocks noChangeAspect="1"/>
          </p:cNvPicPr>
          <p:nvPr/>
        </p:nvPicPr>
        <p:blipFill>
          <a:blip r:embed="rId3"/>
          <a:stretch>
            <a:fillRect/>
          </a:stretch>
        </p:blipFill>
        <p:spPr>
          <a:xfrm>
            <a:off x="5334000" y="199208"/>
            <a:ext cx="6718906" cy="2010384"/>
          </a:xfrm>
          <a:prstGeom prst="rect">
            <a:avLst/>
          </a:prstGeom>
        </p:spPr>
      </p:pic>
    </p:spTree>
  </p:cSld>
  <p:clrMapOvr>
    <a:masterClrMapping/>
  </p:clrMapOvr>
  <p:transition spd="med" advClick="0" advTm="15000"/>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78DD03B-F4C6-2788-EE25-2A5BB92862C7}"/>
            </a:ext>
          </a:extLst>
        </p:cNvPr>
        <p:cNvGrpSpPr/>
        <p:nvPr/>
      </p:nvGrpSpPr>
      <p:grpSpPr>
        <a:xfrm>
          <a:off x="0" y="0"/>
          <a:ext cx="0" cy="0"/>
          <a:chOff x="0" y="0"/>
          <a:chExt cx="0" cy="0"/>
        </a:xfrm>
      </p:grpSpPr>
      <p:sp>
        <p:nvSpPr>
          <p:cNvPr id="2" name="Freeform 2">
            <a:extLst>
              <a:ext uri="{FF2B5EF4-FFF2-40B4-BE49-F238E27FC236}">
                <a16:creationId xmlns:a16="http://schemas.microsoft.com/office/drawing/2014/main" id="{5C4556F9-B876-4EC3-3C8B-CEABF61861CE}"/>
              </a:ext>
            </a:extLst>
          </p:cNvPr>
          <p:cNvSpPr/>
          <p:nvPr/>
        </p:nvSpPr>
        <p:spPr>
          <a:xfrm>
            <a:off x="0" y="-25457"/>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2"/>
            <a:stretch>
              <a:fillRect/>
            </a:stretch>
          </a:blipFill>
        </p:spPr>
        <p:txBody>
          <a:bodyPr/>
          <a:lstStyle/>
          <a:p>
            <a:endParaRPr lang="it-IT" dirty="0"/>
          </a:p>
        </p:txBody>
      </p:sp>
      <p:sp>
        <p:nvSpPr>
          <p:cNvPr id="3" name="TextBox 3">
            <a:extLst>
              <a:ext uri="{FF2B5EF4-FFF2-40B4-BE49-F238E27FC236}">
                <a16:creationId xmlns:a16="http://schemas.microsoft.com/office/drawing/2014/main" id="{73B45F84-4D7D-99E6-4C6D-46A657F8B64A}"/>
              </a:ext>
            </a:extLst>
          </p:cNvPr>
          <p:cNvSpPr txBox="1"/>
          <p:nvPr/>
        </p:nvSpPr>
        <p:spPr>
          <a:xfrm>
            <a:off x="152400" y="270185"/>
            <a:ext cx="16933277" cy="1012457"/>
          </a:xfrm>
          <a:prstGeom prst="rect">
            <a:avLst/>
          </a:prstGeom>
        </p:spPr>
        <p:txBody>
          <a:bodyPr lIns="0" tIns="0" rIns="0" bIns="0" rtlCol="0" anchor="t">
            <a:spAutoFit/>
          </a:bodyPr>
          <a:lstStyle/>
          <a:p>
            <a:pPr algn="ctr">
              <a:lnSpc>
                <a:spcPts val="8800"/>
              </a:lnSpc>
              <a:spcBef>
                <a:spcPct val="0"/>
              </a:spcBef>
            </a:pPr>
            <a:r>
              <a:rPr lang="en-US" sz="5400" b="1" dirty="0">
                <a:solidFill>
                  <a:srgbClr val="FFFFFF"/>
                </a:solidFill>
                <a:latin typeface="Myriad Ultra-Bold"/>
              </a:rPr>
              <a:t>What are Liability Management Exercises (LMEs)?</a:t>
            </a:r>
            <a:endParaRPr lang="en-US" sz="5400" b="1" dirty="0">
              <a:solidFill>
                <a:srgbClr val="FFFFFF"/>
              </a:solidFill>
              <a:latin typeface="Myriad Ultra-Bold"/>
              <a:sym typeface="Myriad Bold"/>
            </a:endParaRPr>
          </a:p>
        </p:txBody>
      </p:sp>
      <p:sp>
        <p:nvSpPr>
          <p:cNvPr id="11" name="Content Placeholder 137">
            <a:extLst>
              <a:ext uri="{FF2B5EF4-FFF2-40B4-BE49-F238E27FC236}">
                <a16:creationId xmlns:a16="http://schemas.microsoft.com/office/drawing/2014/main" id="{0C4A91B6-B1AA-5344-1273-C74B5B5655E9}"/>
              </a:ext>
            </a:extLst>
          </p:cNvPr>
          <p:cNvSpPr txBox="1">
            <a:spLocks/>
          </p:cNvSpPr>
          <p:nvPr/>
        </p:nvSpPr>
        <p:spPr bwMode="gray">
          <a:xfrm>
            <a:off x="381000" y="2476500"/>
            <a:ext cx="15607765" cy="7823680"/>
          </a:xfrm>
          <a:prstGeom prst="rect">
            <a:avLst/>
          </a:prstGeom>
        </p:spPr>
        <p:txBody>
          <a:bodyPr wrap="square">
            <a:sp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lvl="2"/>
            <a:r>
              <a:rPr lang="en-US" sz="3200" dirty="0">
                <a:solidFill>
                  <a:schemeClr val="bg1"/>
                </a:solidFill>
              </a:rPr>
              <a:t>The term “liability management” has been used to refer to various elements of corporate restructuring.  In some jurisdictions, it is often understood to mean financial transactions that are alternatives to traditional, in-court restructuring. </a:t>
            </a:r>
          </a:p>
          <a:p>
            <a:pPr lvl="2"/>
            <a:r>
              <a:rPr lang="en-US" sz="3200" dirty="0">
                <a:solidFill>
                  <a:schemeClr val="bg1"/>
                </a:solidFill>
              </a:rPr>
              <a:t>These transactions are often designed to:</a:t>
            </a:r>
          </a:p>
          <a:p>
            <a:pPr lvl="3"/>
            <a:r>
              <a:rPr lang="en-US" sz="2800" dirty="0">
                <a:solidFill>
                  <a:schemeClr val="bg1"/>
                </a:solidFill>
              </a:rPr>
              <a:t>Extend debt maturities;</a:t>
            </a:r>
          </a:p>
          <a:p>
            <a:pPr lvl="3"/>
            <a:r>
              <a:rPr lang="en-US" sz="2800" dirty="0">
                <a:solidFill>
                  <a:schemeClr val="bg1"/>
                </a:solidFill>
              </a:rPr>
              <a:t>Reduce existing debt through haircuts or by capturing discounts;</a:t>
            </a:r>
          </a:p>
          <a:p>
            <a:pPr lvl="3"/>
            <a:r>
              <a:rPr lang="en-US" sz="2800" dirty="0">
                <a:solidFill>
                  <a:schemeClr val="bg1"/>
                </a:solidFill>
              </a:rPr>
              <a:t>Increase liquidity through the raise of new capital or debt service relief;</a:t>
            </a:r>
          </a:p>
          <a:p>
            <a:pPr lvl="3"/>
            <a:r>
              <a:rPr lang="en-US" sz="2800" dirty="0">
                <a:solidFill>
                  <a:schemeClr val="bg1"/>
                </a:solidFill>
              </a:rPr>
              <a:t>Achieve covenant and other relief. </a:t>
            </a:r>
          </a:p>
          <a:p>
            <a:pPr lvl="2"/>
            <a:r>
              <a:rPr lang="en-US" sz="3200" dirty="0">
                <a:solidFill>
                  <a:schemeClr val="bg1"/>
                </a:solidFill>
              </a:rPr>
              <a:t>Liability management transactions can be viewed as advantageous by shareholders relative to more traditional restructuring frameworks because they can give shareholders greater control of the process and their economic interest.</a:t>
            </a:r>
          </a:p>
          <a:p>
            <a:pPr lvl="2"/>
            <a:r>
              <a:rPr lang="en-US" sz="3200" dirty="0">
                <a:solidFill>
                  <a:schemeClr val="bg1"/>
                </a:solidFill>
              </a:rPr>
              <a:t>For creditors, participation in a liability management transaction can provide an opportunity, but can also be a threat, especially where such transactions have a coercive, non pro rata element. </a:t>
            </a:r>
            <a:endParaRPr lang="en-US" sz="2800" dirty="0">
              <a:solidFill>
                <a:schemeClr val="bg1"/>
              </a:solidFill>
            </a:endParaRPr>
          </a:p>
          <a:p>
            <a:pPr lvl="2"/>
            <a:endParaRPr lang="en-GB" dirty="0">
              <a:solidFill>
                <a:schemeClr val="bg1"/>
              </a:solidFill>
            </a:endParaRPr>
          </a:p>
        </p:txBody>
      </p:sp>
      <p:sp>
        <p:nvSpPr>
          <p:cNvPr id="13" name="Content Placeholder 137">
            <a:extLst>
              <a:ext uri="{FF2B5EF4-FFF2-40B4-BE49-F238E27FC236}">
                <a16:creationId xmlns:a16="http://schemas.microsoft.com/office/drawing/2014/main" id="{F0E34CC8-4D29-3EA7-B427-889F5FCE6455}"/>
              </a:ext>
            </a:extLst>
          </p:cNvPr>
          <p:cNvSpPr txBox="1">
            <a:spLocks/>
          </p:cNvSpPr>
          <p:nvPr/>
        </p:nvSpPr>
        <p:spPr bwMode="gray">
          <a:xfrm>
            <a:off x="-152400" y="1076280"/>
            <a:ext cx="8839200" cy="904863"/>
          </a:xfrm>
          <a:prstGeom prst="rect">
            <a:avLst/>
          </a:prstGeom>
        </p:spPr>
        <p:txBody>
          <a:bodyPr wrap="square">
            <a:sp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914400" lvl="2" indent="0">
              <a:buNone/>
            </a:pPr>
            <a:endParaRPr lang="en-US" sz="2400" dirty="0">
              <a:solidFill>
                <a:schemeClr val="bg1"/>
              </a:solidFill>
            </a:endParaRPr>
          </a:p>
          <a:p>
            <a:pPr lvl="2"/>
            <a:endParaRPr lang="en-GB" dirty="0">
              <a:solidFill>
                <a:schemeClr val="bg1"/>
              </a:solidFill>
            </a:endParaRPr>
          </a:p>
        </p:txBody>
      </p:sp>
    </p:spTree>
    <p:extLst>
      <p:ext uri="{BB962C8B-B14F-4D97-AF65-F5344CB8AC3E}">
        <p14:creationId xmlns:p14="http://schemas.microsoft.com/office/powerpoint/2010/main" val="2981831503"/>
      </p:ext>
    </p:extLst>
  </p:cSld>
  <p:clrMapOvr>
    <a:masterClrMapping/>
  </p:clrMapOvr>
  <p:transition spd="med" advClick="0" advTm="15000"/>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9AAC43"/>
        </a:solidFill>
        <a:effectLst/>
      </p:bgPr>
    </p:bg>
    <p:spTree>
      <p:nvGrpSpPr>
        <p:cNvPr id="1" name=""/>
        <p:cNvGrpSpPr/>
        <p:nvPr/>
      </p:nvGrpSpPr>
      <p:grpSpPr>
        <a:xfrm>
          <a:off x="0" y="0"/>
          <a:ext cx="0" cy="0"/>
          <a:chOff x="0" y="0"/>
          <a:chExt cx="0" cy="0"/>
        </a:xfrm>
      </p:grpSpPr>
      <p:sp>
        <p:nvSpPr>
          <p:cNvPr id="2" name="Freeform 2"/>
          <p:cNvSpPr/>
          <p:nvPr/>
        </p:nvSpPr>
        <p:spPr>
          <a:xfrm>
            <a:off x="0"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2"/>
            <a:stretch>
              <a:fillRect/>
            </a:stretch>
          </a:blipFill>
        </p:spPr>
        <p:txBody>
          <a:bodyPr/>
          <a:lstStyle/>
          <a:p>
            <a:endParaRPr lang="it-IT"/>
          </a:p>
        </p:txBody>
      </p:sp>
      <p:sp>
        <p:nvSpPr>
          <p:cNvPr id="3" name="TextBox 3"/>
          <p:cNvSpPr txBox="1"/>
          <p:nvPr/>
        </p:nvSpPr>
        <p:spPr>
          <a:xfrm>
            <a:off x="762000" y="190500"/>
            <a:ext cx="16933277" cy="1012457"/>
          </a:xfrm>
          <a:prstGeom prst="rect">
            <a:avLst/>
          </a:prstGeom>
        </p:spPr>
        <p:txBody>
          <a:bodyPr lIns="0" tIns="0" rIns="0" bIns="0" rtlCol="0" anchor="t">
            <a:spAutoFit/>
          </a:bodyPr>
          <a:lstStyle/>
          <a:p>
            <a:pPr algn="ctr">
              <a:lnSpc>
                <a:spcPts val="8800"/>
              </a:lnSpc>
              <a:spcBef>
                <a:spcPct val="0"/>
              </a:spcBef>
            </a:pPr>
            <a:r>
              <a:rPr lang="en-US" sz="5400" b="1" dirty="0">
                <a:solidFill>
                  <a:srgbClr val="FFFFFF"/>
                </a:solidFill>
                <a:latin typeface="Myriad Ultra-Bold"/>
              </a:rPr>
              <a:t>Typical Covenant Structure </a:t>
            </a:r>
            <a:endParaRPr lang="en-US" sz="5400" b="1" dirty="0">
              <a:solidFill>
                <a:srgbClr val="FFFFFF"/>
              </a:solidFill>
              <a:latin typeface="Myriad Ultra-Bold"/>
              <a:sym typeface="Myriad Bold"/>
            </a:endParaRPr>
          </a:p>
        </p:txBody>
      </p:sp>
      <p:pic>
        <p:nvPicPr>
          <p:cNvPr id="5" name="Picture 4">
            <a:extLst>
              <a:ext uri="{FF2B5EF4-FFF2-40B4-BE49-F238E27FC236}">
                <a16:creationId xmlns:a16="http://schemas.microsoft.com/office/drawing/2014/main" id="{DB5F1CBA-B104-3FCF-9AE0-9D77E352E0D0}"/>
              </a:ext>
            </a:extLst>
          </p:cNvPr>
          <p:cNvPicPr>
            <a:picLocks noChangeAspect="1"/>
          </p:cNvPicPr>
          <p:nvPr/>
        </p:nvPicPr>
        <p:blipFill>
          <a:blip r:embed="rId3"/>
          <a:stretch>
            <a:fillRect/>
          </a:stretch>
        </p:blipFill>
        <p:spPr>
          <a:xfrm>
            <a:off x="4114800" y="1393457"/>
            <a:ext cx="10515600" cy="8525402"/>
          </a:xfrm>
          <a:prstGeom prst="rect">
            <a:avLst/>
          </a:prstGeom>
        </p:spPr>
      </p:pic>
    </p:spTree>
  </p:cSld>
  <p:clrMapOvr>
    <a:masterClrMapping/>
  </p:clrMapOvr>
  <p:transition spd="med" advClick="0" advTm="15000"/>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88D4B8F-8CFC-33D6-E865-7E5930D68B96}"/>
            </a:ext>
          </a:extLst>
        </p:cNvPr>
        <p:cNvGrpSpPr/>
        <p:nvPr/>
      </p:nvGrpSpPr>
      <p:grpSpPr>
        <a:xfrm>
          <a:off x="0" y="0"/>
          <a:ext cx="0" cy="0"/>
          <a:chOff x="0" y="0"/>
          <a:chExt cx="0" cy="0"/>
        </a:xfrm>
      </p:grpSpPr>
      <p:sp>
        <p:nvSpPr>
          <p:cNvPr id="2" name="Freeform 2">
            <a:extLst>
              <a:ext uri="{FF2B5EF4-FFF2-40B4-BE49-F238E27FC236}">
                <a16:creationId xmlns:a16="http://schemas.microsoft.com/office/drawing/2014/main" id="{D3D7FBFE-407E-8395-A4B2-5DE253BEC1E0}"/>
              </a:ext>
            </a:extLst>
          </p:cNvPr>
          <p:cNvSpPr/>
          <p:nvPr/>
        </p:nvSpPr>
        <p:spPr>
          <a:xfrm>
            <a:off x="2406" y="0"/>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2"/>
            <a:stretch>
              <a:fillRect/>
            </a:stretch>
          </a:blipFill>
        </p:spPr>
        <p:txBody>
          <a:bodyPr/>
          <a:lstStyle/>
          <a:p>
            <a:endParaRPr lang="it-IT" dirty="0"/>
          </a:p>
        </p:txBody>
      </p:sp>
      <p:sp>
        <p:nvSpPr>
          <p:cNvPr id="3" name="TextBox 3">
            <a:extLst>
              <a:ext uri="{FF2B5EF4-FFF2-40B4-BE49-F238E27FC236}">
                <a16:creationId xmlns:a16="http://schemas.microsoft.com/office/drawing/2014/main" id="{168566E7-EE24-734A-6FB5-046506255AC6}"/>
              </a:ext>
            </a:extLst>
          </p:cNvPr>
          <p:cNvSpPr txBox="1"/>
          <p:nvPr/>
        </p:nvSpPr>
        <p:spPr>
          <a:xfrm>
            <a:off x="655688" y="199923"/>
            <a:ext cx="16933277" cy="1012457"/>
          </a:xfrm>
          <a:prstGeom prst="rect">
            <a:avLst/>
          </a:prstGeom>
        </p:spPr>
        <p:txBody>
          <a:bodyPr lIns="0" tIns="0" rIns="0" bIns="0" rtlCol="0" anchor="t">
            <a:spAutoFit/>
          </a:bodyPr>
          <a:lstStyle/>
          <a:p>
            <a:pPr algn="ctr">
              <a:lnSpc>
                <a:spcPts val="8800"/>
              </a:lnSpc>
              <a:spcBef>
                <a:spcPct val="0"/>
              </a:spcBef>
            </a:pPr>
            <a:r>
              <a:rPr lang="en-US" sz="5400" b="1" dirty="0">
                <a:solidFill>
                  <a:srgbClr val="FFFFFF"/>
                </a:solidFill>
                <a:latin typeface="Myriad Ultra-Bold"/>
              </a:rPr>
              <a:t>Drop-Down Structure </a:t>
            </a:r>
            <a:endParaRPr lang="en-US" sz="5400" b="1" dirty="0">
              <a:solidFill>
                <a:srgbClr val="FFFFFF"/>
              </a:solidFill>
              <a:latin typeface="Myriad Ultra-Bold"/>
              <a:sym typeface="Myriad Bold"/>
            </a:endParaRPr>
          </a:p>
        </p:txBody>
      </p:sp>
      <p:pic>
        <p:nvPicPr>
          <p:cNvPr id="4" name="Picture 3">
            <a:extLst>
              <a:ext uri="{FF2B5EF4-FFF2-40B4-BE49-F238E27FC236}">
                <a16:creationId xmlns:a16="http://schemas.microsoft.com/office/drawing/2014/main" id="{DF27A3B2-A933-8D95-5ABE-BD4EB5DE1F55}"/>
              </a:ext>
            </a:extLst>
          </p:cNvPr>
          <p:cNvPicPr>
            <a:picLocks noChangeAspect="1"/>
          </p:cNvPicPr>
          <p:nvPr/>
        </p:nvPicPr>
        <p:blipFill>
          <a:blip r:embed="rId3"/>
          <a:stretch>
            <a:fillRect/>
          </a:stretch>
        </p:blipFill>
        <p:spPr>
          <a:xfrm>
            <a:off x="381000" y="1638300"/>
            <a:ext cx="7620000" cy="8378515"/>
          </a:xfrm>
          <a:prstGeom prst="rect">
            <a:avLst/>
          </a:prstGeom>
        </p:spPr>
      </p:pic>
      <p:sp>
        <p:nvSpPr>
          <p:cNvPr id="11" name="Content Placeholder 137">
            <a:extLst>
              <a:ext uri="{FF2B5EF4-FFF2-40B4-BE49-F238E27FC236}">
                <a16:creationId xmlns:a16="http://schemas.microsoft.com/office/drawing/2014/main" id="{6CB1E3A9-D74D-491D-0F0A-876A456B9AA7}"/>
              </a:ext>
            </a:extLst>
          </p:cNvPr>
          <p:cNvSpPr txBox="1">
            <a:spLocks/>
          </p:cNvSpPr>
          <p:nvPr/>
        </p:nvSpPr>
        <p:spPr bwMode="gray">
          <a:xfrm>
            <a:off x="8178265" y="2857500"/>
            <a:ext cx="9410700" cy="7257371"/>
          </a:xfrm>
          <a:prstGeom prst="rect">
            <a:avLst/>
          </a:prstGeom>
        </p:spPr>
        <p:txBody>
          <a:bodyPr wrap="square">
            <a:sp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lvl="2"/>
            <a:r>
              <a:rPr lang="en-US" sz="2800" dirty="0">
                <a:solidFill>
                  <a:schemeClr val="bg1"/>
                </a:solidFill>
              </a:rPr>
              <a:t>In a “drop-down transaction”, the Restricted Group will transfer (or “drop down”) assets to entities outside the Restricted Group – thereby creating value which can either be distributed to Sponsors or used to raise funds outside the Restricted Group. </a:t>
            </a:r>
          </a:p>
          <a:p>
            <a:pPr lvl="2"/>
            <a:r>
              <a:rPr lang="en-US" sz="2800" dirty="0">
                <a:solidFill>
                  <a:schemeClr val="bg1"/>
                </a:solidFill>
              </a:rPr>
              <a:t>The typical drop-down transaction involves the following fact pattern:</a:t>
            </a:r>
          </a:p>
          <a:p>
            <a:pPr lvl="3"/>
            <a:r>
              <a:rPr lang="en-US" sz="2400" dirty="0">
                <a:solidFill>
                  <a:schemeClr val="bg1"/>
                </a:solidFill>
              </a:rPr>
              <a:t>The borrower can create unrestricted subsidiaries or other non-guarantor subsidiaries;</a:t>
            </a:r>
          </a:p>
          <a:p>
            <a:pPr lvl="3"/>
            <a:r>
              <a:rPr lang="en-US" sz="2400" dirty="0">
                <a:solidFill>
                  <a:schemeClr val="bg1"/>
                </a:solidFill>
              </a:rPr>
              <a:t>The borrower identifies assets that can be transferred to such subsidiaries under the investment, disposition or other baskets under the debt documents;</a:t>
            </a:r>
          </a:p>
          <a:p>
            <a:pPr lvl="3"/>
            <a:r>
              <a:rPr lang="en-US" sz="2400" dirty="0">
                <a:solidFill>
                  <a:schemeClr val="bg1"/>
                </a:solidFill>
              </a:rPr>
              <a:t>The transfer of assets results in the release of such assets from the collateral securing existing indebtedness;</a:t>
            </a:r>
          </a:p>
          <a:p>
            <a:pPr lvl="3"/>
            <a:r>
              <a:rPr lang="en-US" sz="2400" dirty="0">
                <a:solidFill>
                  <a:schemeClr val="bg1"/>
                </a:solidFill>
              </a:rPr>
              <a:t>Such assets become collateral for new, structurally senior indebtedness.</a:t>
            </a:r>
          </a:p>
          <a:p>
            <a:pPr lvl="2"/>
            <a:endParaRPr lang="en-GB" dirty="0">
              <a:solidFill>
                <a:schemeClr val="bg1"/>
              </a:solidFill>
            </a:endParaRPr>
          </a:p>
        </p:txBody>
      </p:sp>
      <p:sp>
        <p:nvSpPr>
          <p:cNvPr id="13" name="Content Placeholder 137">
            <a:extLst>
              <a:ext uri="{FF2B5EF4-FFF2-40B4-BE49-F238E27FC236}">
                <a16:creationId xmlns:a16="http://schemas.microsoft.com/office/drawing/2014/main" id="{C1A9EE27-B858-5024-C68E-88A20D799E47}"/>
              </a:ext>
            </a:extLst>
          </p:cNvPr>
          <p:cNvSpPr txBox="1">
            <a:spLocks/>
          </p:cNvSpPr>
          <p:nvPr/>
        </p:nvSpPr>
        <p:spPr bwMode="gray">
          <a:xfrm>
            <a:off x="-152400" y="1076280"/>
            <a:ext cx="8839200" cy="904863"/>
          </a:xfrm>
          <a:prstGeom prst="rect">
            <a:avLst/>
          </a:prstGeom>
        </p:spPr>
        <p:txBody>
          <a:bodyPr wrap="square">
            <a:sp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914400" lvl="2" indent="0">
              <a:buNone/>
            </a:pPr>
            <a:endParaRPr lang="en-US" sz="2400" dirty="0">
              <a:solidFill>
                <a:schemeClr val="bg1"/>
              </a:solidFill>
            </a:endParaRPr>
          </a:p>
          <a:p>
            <a:pPr lvl="2"/>
            <a:endParaRPr lang="en-GB" dirty="0">
              <a:solidFill>
                <a:schemeClr val="bg1"/>
              </a:solidFill>
            </a:endParaRPr>
          </a:p>
        </p:txBody>
      </p:sp>
    </p:spTree>
    <p:extLst>
      <p:ext uri="{BB962C8B-B14F-4D97-AF65-F5344CB8AC3E}">
        <p14:creationId xmlns:p14="http://schemas.microsoft.com/office/powerpoint/2010/main" val="1507181253"/>
      </p:ext>
    </p:extLst>
  </p:cSld>
  <p:clrMapOvr>
    <a:masterClrMapping/>
  </p:clrMapOvr>
  <p:transition spd="med" advClick="0" advTm="15000"/>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935A140-C6AE-88BD-C0EA-93B9663E2FFD}"/>
            </a:ext>
          </a:extLst>
        </p:cNvPr>
        <p:cNvGrpSpPr/>
        <p:nvPr/>
      </p:nvGrpSpPr>
      <p:grpSpPr>
        <a:xfrm>
          <a:off x="0" y="0"/>
          <a:ext cx="0" cy="0"/>
          <a:chOff x="0" y="0"/>
          <a:chExt cx="0" cy="0"/>
        </a:xfrm>
      </p:grpSpPr>
      <p:sp>
        <p:nvSpPr>
          <p:cNvPr id="2" name="Freeform 2">
            <a:extLst>
              <a:ext uri="{FF2B5EF4-FFF2-40B4-BE49-F238E27FC236}">
                <a16:creationId xmlns:a16="http://schemas.microsoft.com/office/drawing/2014/main" id="{645861A2-E72F-9002-CDF7-1E484D53F0F2}"/>
              </a:ext>
            </a:extLst>
          </p:cNvPr>
          <p:cNvSpPr/>
          <p:nvPr/>
        </p:nvSpPr>
        <p:spPr>
          <a:xfrm>
            <a:off x="0" y="-24464"/>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2"/>
            <a:stretch>
              <a:fillRect/>
            </a:stretch>
          </a:blipFill>
        </p:spPr>
        <p:txBody>
          <a:bodyPr/>
          <a:lstStyle/>
          <a:p>
            <a:endParaRPr lang="it-IT" dirty="0"/>
          </a:p>
        </p:txBody>
      </p:sp>
      <p:sp>
        <p:nvSpPr>
          <p:cNvPr id="3" name="TextBox 3">
            <a:extLst>
              <a:ext uri="{FF2B5EF4-FFF2-40B4-BE49-F238E27FC236}">
                <a16:creationId xmlns:a16="http://schemas.microsoft.com/office/drawing/2014/main" id="{B30B32A5-6CBB-A3FA-A8B1-9126997BC773}"/>
              </a:ext>
            </a:extLst>
          </p:cNvPr>
          <p:cNvSpPr txBox="1"/>
          <p:nvPr/>
        </p:nvSpPr>
        <p:spPr>
          <a:xfrm>
            <a:off x="677361" y="279479"/>
            <a:ext cx="16933277" cy="1012457"/>
          </a:xfrm>
          <a:prstGeom prst="rect">
            <a:avLst/>
          </a:prstGeom>
        </p:spPr>
        <p:txBody>
          <a:bodyPr lIns="0" tIns="0" rIns="0" bIns="0" rtlCol="0" anchor="t">
            <a:spAutoFit/>
          </a:bodyPr>
          <a:lstStyle/>
          <a:p>
            <a:pPr algn="ctr">
              <a:lnSpc>
                <a:spcPts val="8800"/>
              </a:lnSpc>
              <a:spcBef>
                <a:spcPct val="0"/>
              </a:spcBef>
            </a:pPr>
            <a:r>
              <a:rPr lang="en-US" sz="5400" b="1" dirty="0" err="1">
                <a:solidFill>
                  <a:srgbClr val="FFFFFF"/>
                </a:solidFill>
                <a:latin typeface="Myriad Ultra-Bold"/>
              </a:rPr>
              <a:t>Uptier</a:t>
            </a:r>
            <a:r>
              <a:rPr lang="en-US" sz="5400" b="1" dirty="0">
                <a:solidFill>
                  <a:srgbClr val="FFFFFF"/>
                </a:solidFill>
                <a:latin typeface="Myriad Ultra-Bold"/>
              </a:rPr>
              <a:t> Structure </a:t>
            </a:r>
            <a:endParaRPr lang="en-US" sz="5400" b="1" dirty="0">
              <a:solidFill>
                <a:srgbClr val="FFFFFF"/>
              </a:solidFill>
              <a:latin typeface="Myriad Ultra-Bold"/>
              <a:sym typeface="Myriad Bold"/>
            </a:endParaRPr>
          </a:p>
        </p:txBody>
      </p:sp>
      <p:sp>
        <p:nvSpPr>
          <p:cNvPr id="11" name="Content Placeholder 137">
            <a:extLst>
              <a:ext uri="{FF2B5EF4-FFF2-40B4-BE49-F238E27FC236}">
                <a16:creationId xmlns:a16="http://schemas.microsoft.com/office/drawing/2014/main" id="{1B1BAFE6-7C1D-284C-36E2-3EA2580F446D}"/>
              </a:ext>
            </a:extLst>
          </p:cNvPr>
          <p:cNvSpPr txBox="1">
            <a:spLocks/>
          </p:cNvSpPr>
          <p:nvPr/>
        </p:nvSpPr>
        <p:spPr bwMode="gray">
          <a:xfrm>
            <a:off x="10134600" y="2547087"/>
            <a:ext cx="7086600" cy="6604885"/>
          </a:xfrm>
          <a:prstGeom prst="rect">
            <a:avLst/>
          </a:prstGeom>
        </p:spPr>
        <p:txBody>
          <a:bodyPr wrap="square">
            <a:sp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lvl="2"/>
            <a:r>
              <a:rPr lang="en-US" sz="2800" dirty="0">
                <a:solidFill>
                  <a:schemeClr val="bg1"/>
                </a:solidFill>
              </a:rPr>
              <a:t>In an </a:t>
            </a:r>
            <a:r>
              <a:rPr lang="en-US" sz="2800" dirty="0" err="1">
                <a:solidFill>
                  <a:schemeClr val="bg1"/>
                </a:solidFill>
              </a:rPr>
              <a:t>uptier</a:t>
            </a:r>
            <a:r>
              <a:rPr lang="en-US" sz="2800" dirty="0">
                <a:solidFill>
                  <a:schemeClr val="bg1"/>
                </a:solidFill>
              </a:rPr>
              <a:t> transaction, the borrower, with the consent of the requisite majority, enters into amendments of the debt documentation that usually provides for:</a:t>
            </a:r>
          </a:p>
          <a:p>
            <a:pPr lvl="3"/>
            <a:r>
              <a:rPr lang="en-US" sz="2400" dirty="0">
                <a:solidFill>
                  <a:schemeClr val="bg1"/>
                </a:solidFill>
              </a:rPr>
              <a:t>Contractually senior positions for new money loans;</a:t>
            </a:r>
          </a:p>
          <a:p>
            <a:pPr lvl="3"/>
            <a:r>
              <a:rPr lang="en-US" sz="2400" dirty="0">
                <a:solidFill>
                  <a:schemeClr val="bg1"/>
                </a:solidFill>
              </a:rPr>
              <a:t>Exchange of existing debt for super-priority debt that ranks </a:t>
            </a:r>
            <a:r>
              <a:rPr lang="en-US" sz="2400" dirty="0" err="1">
                <a:solidFill>
                  <a:schemeClr val="bg1"/>
                </a:solidFill>
              </a:rPr>
              <a:t>pari</a:t>
            </a:r>
            <a:r>
              <a:rPr lang="en-US" sz="2400" dirty="0">
                <a:solidFill>
                  <a:schemeClr val="bg1"/>
                </a:solidFill>
              </a:rPr>
              <a:t> or junior to the new money loans, but senior to the non-exchanged loans;</a:t>
            </a:r>
          </a:p>
          <a:p>
            <a:pPr lvl="3"/>
            <a:r>
              <a:rPr lang="en-US" sz="2400" dirty="0">
                <a:solidFill>
                  <a:schemeClr val="bg1"/>
                </a:solidFill>
              </a:rPr>
              <a:t>Subordination of the positions of non-participating lenders (which can include the stripping of protections of the existing debt).</a:t>
            </a:r>
          </a:p>
          <a:p>
            <a:pPr lvl="2"/>
            <a:endParaRPr lang="en-GB" dirty="0">
              <a:solidFill>
                <a:schemeClr val="bg1"/>
              </a:solidFill>
            </a:endParaRPr>
          </a:p>
        </p:txBody>
      </p:sp>
      <p:pic>
        <p:nvPicPr>
          <p:cNvPr id="6" name="Picture 5">
            <a:extLst>
              <a:ext uri="{FF2B5EF4-FFF2-40B4-BE49-F238E27FC236}">
                <a16:creationId xmlns:a16="http://schemas.microsoft.com/office/drawing/2014/main" id="{AA61CCE6-B907-E7C9-56B0-35E987297B09}"/>
              </a:ext>
            </a:extLst>
          </p:cNvPr>
          <p:cNvPicPr>
            <a:picLocks noChangeAspect="1"/>
          </p:cNvPicPr>
          <p:nvPr/>
        </p:nvPicPr>
        <p:blipFill>
          <a:blip r:embed="rId3"/>
          <a:stretch>
            <a:fillRect/>
          </a:stretch>
        </p:blipFill>
        <p:spPr>
          <a:xfrm>
            <a:off x="457200" y="2608337"/>
            <a:ext cx="10036019" cy="6553200"/>
          </a:xfrm>
          <a:prstGeom prst="rect">
            <a:avLst/>
          </a:prstGeom>
        </p:spPr>
      </p:pic>
    </p:spTree>
    <p:extLst>
      <p:ext uri="{BB962C8B-B14F-4D97-AF65-F5344CB8AC3E}">
        <p14:creationId xmlns:p14="http://schemas.microsoft.com/office/powerpoint/2010/main" val="3685350335"/>
      </p:ext>
    </p:extLst>
  </p:cSld>
  <p:clrMapOvr>
    <a:masterClrMapping/>
  </p:clrMapOvr>
  <p:transition spd="med" advClick="0" advTm="15000"/>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F7619BC-C02A-F58B-47DC-8AEC495E6E53}"/>
            </a:ext>
          </a:extLst>
        </p:cNvPr>
        <p:cNvGrpSpPr/>
        <p:nvPr/>
      </p:nvGrpSpPr>
      <p:grpSpPr>
        <a:xfrm>
          <a:off x="0" y="0"/>
          <a:ext cx="0" cy="0"/>
          <a:chOff x="0" y="0"/>
          <a:chExt cx="0" cy="0"/>
        </a:xfrm>
      </p:grpSpPr>
      <p:sp>
        <p:nvSpPr>
          <p:cNvPr id="2" name="Freeform 2">
            <a:extLst>
              <a:ext uri="{FF2B5EF4-FFF2-40B4-BE49-F238E27FC236}">
                <a16:creationId xmlns:a16="http://schemas.microsoft.com/office/drawing/2014/main" id="{81521142-A70D-F246-2CE1-E61EFCAFB58B}"/>
              </a:ext>
            </a:extLst>
          </p:cNvPr>
          <p:cNvSpPr/>
          <p:nvPr/>
        </p:nvSpPr>
        <p:spPr>
          <a:xfrm>
            <a:off x="36897" y="-27673"/>
            <a:ext cx="18288000" cy="10287000"/>
          </a:xfrm>
          <a:custGeom>
            <a:avLst/>
            <a:gdLst/>
            <a:ahLst/>
            <a:cxnLst/>
            <a:rect l="l" t="t" r="r" b="b"/>
            <a:pathLst>
              <a:path w="18288000" h="10287000">
                <a:moveTo>
                  <a:pt x="0" y="0"/>
                </a:moveTo>
                <a:lnTo>
                  <a:pt x="18288000" y="0"/>
                </a:lnTo>
                <a:lnTo>
                  <a:pt x="18288000" y="10287000"/>
                </a:lnTo>
                <a:lnTo>
                  <a:pt x="0" y="10287000"/>
                </a:lnTo>
                <a:lnTo>
                  <a:pt x="0" y="0"/>
                </a:lnTo>
                <a:close/>
              </a:path>
            </a:pathLst>
          </a:custGeom>
          <a:blipFill>
            <a:blip r:embed="rId2"/>
            <a:stretch>
              <a:fillRect/>
            </a:stretch>
          </a:blipFill>
        </p:spPr>
        <p:txBody>
          <a:bodyPr/>
          <a:lstStyle/>
          <a:p>
            <a:endParaRPr lang="it-IT" dirty="0"/>
          </a:p>
        </p:txBody>
      </p:sp>
      <p:sp>
        <p:nvSpPr>
          <p:cNvPr id="3" name="TextBox 3">
            <a:extLst>
              <a:ext uri="{FF2B5EF4-FFF2-40B4-BE49-F238E27FC236}">
                <a16:creationId xmlns:a16="http://schemas.microsoft.com/office/drawing/2014/main" id="{755D9F17-566E-9B78-1972-CA07C7BBD24F}"/>
              </a:ext>
            </a:extLst>
          </p:cNvPr>
          <p:cNvSpPr txBox="1"/>
          <p:nvPr/>
        </p:nvSpPr>
        <p:spPr>
          <a:xfrm>
            <a:off x="686186" y="190500"/>
            <a:ext cx="16933277" cy="1012457"/>
          </a:xfrm>
          <a:prstGeom prst="rect">
            <a:avLst/>
          </a:prstGeom>
        </p:spPr>
        <p:txBody>
          <a:bodyPr lIns="0" tIns="0" rIns="0" bIns="0" rtlCol="0" anchor="t">
            <a:spAutoFit/>
          </a:bodyPr>
          <a:lstStyle/>
          <a:p>
            <a:pPr algn="ctr">
              <a:lnSpc>
                <a:spcPts val="8800"/>
              </a:lnSpc>
              <a:spcBef>
                <a:spcPct val="0"/>
              </a:spcBef>
            </a:pPr>
            <a:r>
              <a:rPr lang="en-US" sz="5400" b="1" dirty="0">
                <a:solidFill>
                  <a:srgbClr val="FFFFFF"/>
                </a:solidFill>
                <a:latin typeface="Myriad Ultra-Bold"/>
              </a:rPr>
              <a:t>Double Dip Structure </a:t>
            </a:r>
            <a:endParaRPr lang="en-US" sz="5400" b="1" dirty="0">
              <a:solidFill>
                <a:srgbClr val="FFFFFF"/>
              </a:solidFill>
              <a:latin typeface="Myriad Ultra-Bold"/>
              <a:sym typeface="Myriad Bold"/>
            </a:endParaRPr>
          </a:p>
        </p:txBody>
      </p:sp>
      <p:sp>
        <p:nvSpPr>
          <p:cNvPr id="11" name="Content Placeholder 137">
            <a:extLst>
              <a:ext uri="{FF2B5EF4-FFF2-40B4-BE49-F238E27FC236}">
                <a16:creationId xmlns:a16="http://schemas.microsoft.com/office/drawing/2014/main" id="{8AEC16B5-379F-B39E-7BB2-E11CDD8ABA06}"/>
              </a:ext>
            </a:extLst>
          </p:cNvPr>
          <p:cNvSpPr txBox="1">
            <a:spLocks/>
          </p:cNvSpPr>
          <p:nvPr/>
        </p:nvSpPr>
        <p:spPr bwMode="gray">
          <a:xfrm>
            <a:off x="10335545" y="2552700"/>
            <a:ext cx="7315198" cy="7072705"/>
          </a:xfrm>
          <a:prstGeom prst="rect">
            <a:avLst/>
          </a:prstGeom>
        </p:spPr>
        <p:txBody>
          <a:bodyPr wrap="square">
            <a:sp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lvl="2"/>
            <a:r>
              <a:rPr lang="en-US" sz="2800" dirty="0">
                <a:solidFill>
                  <a:schemeClr val="bg1"/>
                </a:solidFill>
              </a:rPr>
              <a:t>In a “double dip” transaction, the lender establishes multiple claims against the borrower. </a:t>
            </a:r>
          </a:p>
          <a:p>
            <a:pPr lvl="2"/>
            <a:r>
              <a:rPr lang="en-US" sz="2800" dirty="0">
                <a:solidFill>
                  <a:schemeClr val="bg1"/>
                </a:solidFill>
              </a:rPr>
              <a:t>A double dip transaction can involve:</a:t>
            </a:r>
          </a:p>
          <a:p>
            <a:pPr lvl="3"/>
            <a:r>
              <a:rPr lang="en-US" sz="2400" dirty="0">
                <a:solidFill>
                  <a:schemeClr val="bg1"/>
                </a:solidFill>
              </a:rPr>
              <a:t>Like in a drop-down, the borrower can create unrestricted subsidiaries or other non-guarantor subsidiaries and such entity incurs structurally senior debt;</a:t>
            </a:r>
          </a:p>
          <a:p>
            <a:pPr lvl="3"/>
            <a:r>
              <a:rPr lang="en-US" sz="2400" dirty="0">
                <a:solidFill>
                  <a:schemeClr val="bg1"/>
                </a:solidFill>
              </a:rPr>
              <a:t>The proceeds of the new debt are used to create an intercompany obligation into the restricted group;</a:t>
            </a:r>
          </a:p>
          <a:p>
            <a:pPr lvl="3"/>
            <a:r>
              <a:rPr lang="en-US" sz="2400" dirty="0">
                <a:solidFill>
                  <a:schemeClr val="bg1"/>
                </a:solidFill>
              </a:rPr>
              <a:t>The intercompany claim is pledged to the new money lenders;</a:t>
            </a:r>
          </a:p>
          <a:p>
            <a:pPr lvl="3"/>
            <a:r>
              <a:rPr lang="en-US" sz="2400" dirty="0">
                <a:solidFill>
                  <a:schemeClr val="bg1"/>
                </a:solidFill>
              </a:rPr>
              <a:t>The new money lender has direct and indirect structurally senior claims over the restricted group’s assets.</a:t>
            </a:r>
          </a:p>
          <a:p>
            <a:pPr lvl="2"/>
            <a:endParaRPr lang="en-GB" dirty="0">
              <a:solidFill>
                <a:schemeClr val="bg1"/>
              </a:solidFill>
            </a:endParaRPr>
          </a:p>
        </p:txBody>
      </p:sp>
      <p:sp>
        <p:nvSpPr>
          <p:cNvPr id="13" name="Content Placeholder 137">
            <a:extLst>
              <a:ext uri="{FF2B5EF4-FFF2-40B4-BE49-F238E27FC236}">
                <a16:creationId xmlns:a16="http://schemas.microsoft.com/office/drawing/2014/main" id="{FC410C12-02A1-CA95-2883-F7E5F1D9BF47}"/>
              </a:ext>
            </a:extLst>
          </p:cNvPr>
          <p:cNvSpPr txBox="1">
            <a:spLocks/>
          </p:cNvSpPr>
          <p:nvPr/>
        </p:nvSpPr>
        <p:spPr bwMode="gray">
          <a:xfrm>
            <a:off x="-152400" y="1076280"/>
            <a:ext cx="8839200" cy="904863"/>
          </a:xfrm>
          <a:prstGeom prst="rect">
            <a:avLst/>
          </a:prstGeom>
        </p:spPr>
        <p:txBody>
          <a:bodyPr wrap="square">
            <a:spAutoFit/>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914400" lvl="2" indent="0">
              <a:buNone/>
            </a:pPr>
            <a:endParaRPr lang="en-US" sz="2400" dirty="0">
              <a:solidFill>
                <a:schemeClr val="bg1"/>
              </a:solidFill>
            </a:endParaRPr>
          </a:p>
          <a:p>
            <a:pPr lvl="2"/>
            <a:endParaRPr lang="en-GB" dirty="0">
              <a:solidFill>
                <a:schemeClr val="bg1"/>
              </a:solidFill>
            </a:endParaRPr>
          </a:p>
        </p:txBody>
      </p:sp>
      <p:pic>
        <p:nvPicPr>
          <p:cNvPr id="37" name="Picture 36">
            <a:extLst>
              <a:ext uri="{FF2B5EF4-FFF2-40B4-BE49-F238E27FC236}">
                <a16:creationId xmlns:a16="http://schemas.microsoft.com/office/drawing/2014/main" id="{5DD90DC0-FDBB-ACBB-1FC2-4F2CC162F740}"/>
              </a:ext>
            </a:extLst>
          </p:cNvPr>
          <p:cNvPicPr>
            <a:picLocks noChangeAspect="1"/>
          </p:cNvPicPr>
          <p:nvPr/>
        </p:nvPicPr>
        <p:blipFill>
          <a:blip r:embed="rId3"/>
          <a:stretch>
            <a:fillRect/>
          </a:stretch>
        </p:blipFill>
        <p:spPr>
          <a:xfrm>
            <a:off x="668539" y="1798865"/>
            <a:ext cx="10075661" cy="8215053"/>
          </a:xfrm>
          <a:prstGeom prst="rect">
            <a:avLst/>
          </a:prstGeom>
        </p:spPr>
      </p:pic>
    </p:spTree>
    <p:extLst>
      <p:ext uri="{BB962C8B-B14F-4D97-AF65-F5344CB8AC3E}">
        <p14:creationId xmlns:p14="http://schemas.microsoft.com/office/powerpoint/2010/main" val="45544583"/>
      </p:ext>
    </p:extLst>
  </p:cSld>
  <p:clrMapOvr>
    <a:masterClrMapping/>
  </p:clrMapOvr>
  <p:transition spd="med" advClick="0" advTm="15000"/>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419</TotalTime>
  <Words>462</Words>
  <Application>Microsoft Office PowerPoint</Application>
  <PresentationFormat>Custom</PresentationFormat>
  <Paragraphs>30</Paragraphs>
  <Slides>6</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6</vt:i4>
      </vt:variant>
    </vt:vector>
  </HeadingPairs>
  <TitlesOfParts>
    <vt:vector size="10" baseType="lpstr">
      <vt:lpstr>Arial</vt:lpstr>
      <vt:lpstr>Myriad Ultra-Bold</vt:lpstr>
      <vt:lpstr>Calibri</vt:lpstr>
      <vt:lpstr>Office Theme</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III São Paulo Slides</dc:title>
  <dc:creator>Zerjal Fink, Maja (Banking &amp; Finance-NY)</dc:creator>
  <cp:lastModifiedBy>Zerjal Fink, Maja (Banking &amp; Finance-NY)</cp:lastModifiedBy>
  <cp:revision>6</cp:revision>
  <dcterms:created xsi:type="dcterms:W3CDTF">2006-08-16T00:00:00Z</dcterms:created>
  <dcterms:modified xsi:type="dcterms:W3CDTF">2025-06-06T12:20:58Z</dcterms:modified>
  <dc:identifier>DAGjA1MlM_A</dc:identifier>
</cp:coreProperties>
</file>