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  <p:sldId id="266" r:id="rId9"/>
    <p:sldId id="267" r:id="rId10"/>
  </p:sldIdLst>
  <p:sldSz cx="18288000" cy="10287000"/>
  <p:notesSz cx="6858000" cy="9144000"/>
  <p:embeddedFontLst>
    <p:embeddedFont>
      <p:font typeface="Myriad" panose="020B0604020202020204" charset="0"/>
      <p:regular r:id="rId11"/>
    </p:embeddedFont>
    <p:embeddedFont>
      <p:font typeface="Myriad Bold" panose="020B0604020202020204" charset="0"/>
      <p:regular r:id="rId12"/>
    </p:embeddedFont>
    <p:embeddedFont>
      <p:font typeface="Myriad Ultra-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975232" y="216355"/>
            <a:ext cx="2082668" cy="1968121"/>
          </a:xfrm>
          <a:custGeom>
            <a:avLst/>
            <a:gdLst/>
            <a:ahLst/>
            <a:cxnLst/>
            <a:rect l="l" t="t" r="r" b="b"/>
            <a:pathLst>
              <a:path w="2082668" h="1968121">
                <a:moveTo>
                  <a:pt x="0" y="0"/>
                </a:moveTo>
                <a:lnTo>
                  <a:pt x="2082668" y="0"/>
                </a:lnTo>
                <a:lnTo>
                  <a:pt x="2082668" y="1968121"/>
                </a:lnTo>
                <a:lnTo>
                  <a:pt x="0" y="196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251737"/>
            <a:ext cx="16230600" cy="312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 b="1" dirty="0">
                <a:solidFill>
                  <a:srgbClr val="FFFFFF"/>
                </a:solidFill>
                <a:latin typeface="Myriad Ultra-Bold"/>
                <a:ea typeface="Myriad Ultra-Bold"/>
                <a:cs typeface="Myriad Ultra-Bold"/>
                <a:sym typeface="Myriad Ultra-Bold"/>
              </a:rPr>
              <a:t>Protection and Deference</a:t>
            </a:r>
          </a:p>
          <a:p>
            <a:pPr algn="ctr">
              <a:lnSpc>
                <a:spcPts val="13300"/>
              </a:lnSpc>
            </a:pPr>
            <a:r>
              <a:rPr lang="en-US" sz="4400" b="1" dirty="0">
                <a:solidFill>
                  <a:srgbClr val="FFFFFF"/>
                </a:solidFill>
                <a:latin typeface="Myriad Ultra-Bold"/>
                <a:ea typeface="Myriad Ultra-Bold"/>
                <a:cs typeface="Myriad Ultra-Bold"/>
                <a:sym typeface="Myriad Ultra-Bold"/>
              </a:rPr>
              <a:t>The Promise of Chapter 11 by Non-US Debtors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Voluntary Cases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6416"/>
            <a:ext cx="16230600" cy="562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One great and global trend of the last decades is the increase in </a:t>
            </a:r>
            <a:r>
              <a:rPr lang="en-US" sz="3200" u="sng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voluntary</a:t>
            </a: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 insolvency proceedings – those initiated by company managers as fiduciaries for all stakeholders.  </a:t>
            </a:r>
          </a:p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Company managers may be historical managers, new independent managers or even court-appointed insolvency practitioners.</a:t>
            </a:r>
          </a:p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Regardless, these managers face a question:  where to file to maximize the recoverable value for stakeholders consistent with home country law? 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Irrelevance of Modified Universalism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6416"/>
            <a:ext cx="16230600" cy="700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In the real world, voluntary cases are not being filed with much attention to the COMI-based logic of the Model Law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Bi-lateral paradigm does not fit multinational enterprises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Entity paradigm does not fit groups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Historical COMI ≠ court capacity to issue effective relief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Many jurisdictions have not adopted the Model Law 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Complexity of recognition proceedings in those that have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Value of centralized recovery and distribution process</a:t>
            </a:r>
          </a:p>
          <a:p>
            <a:pPr marL="996951" lvl="2">
              <a:lnSpc>
                <a:spcPts val="5500"/>
              </a:lnSpc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	•  authority  •  case finance  •  claims trading</a:t>
            </a:r>
          </a:p>
          <a:p>
            <a:pPr marL="1079501" lvl="1" indent="-539750" algn="l">
              <a:lnSpc>
                <a:spcPts val="55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Risk, delay and cost increase exponentially with number of jurisdictions</a:t>
            </a: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Modified Pragmatism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6416"/>
            <a:ext cx="16230600" cy="751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Instead of thinking about the policies of the Model Law, practitioners chose restructuring venues – alone or in an infinite variety of combinations – based on three factors:</a:t>
            </a:r>
          </a:p>
          <a:p>
            <a:pPr algn="l">
              <a:lnSpc>
                <a:spcPts val="5500"/>
              </a:lnSpc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1.	The restructuring plan</a:t>
            </a:r>
          </a:p>
          <a:p>
            <a:pPr algn="l">
              <a:lnSpc>
                <a:spcPts val="5500"/>
              </a:lnSpc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2.	The relief each venue can provide to help that restructuring plan</a:t>
            </a:r>
          </a:p>
          <a:p>
            <a:pPr marL="742950" indent="-742950" algn="l">
              <a:lnSpc>
                <a:spcPts val="5500"/>
              </a:lnSpc>
              <a:spcAft>
                <a:spcPts val="1800"/>
              </a:spcAft>
              <a:buAutoNum type="arabicPeriod" startAt="3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  The cost of the venue, in terms of fees and risks</a:t>
            </a:r>
          </a:p>
          <a:p>
            <a:pPr algn="l">
              <a:lnSpc>
                <a:spcPts val="5500"/>
              </a:lnSpc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These are legitimate considerations.   A diversity of venues and the ability to choose between them is a good thing for stakeholder value preservation.</a:t>
            </a: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Respecting Fiduciary Duties (Choice of Law)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2489479"/>
            <a:ext cx="16230600" cy="868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As with any other corporate decision, the decision of where to file should be taken in accordance with the fiduciary duties of the manager.</a:t>
            </a:r>
          </a:p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The relevant fiduciary duties are not in the first instance created by the applicable restructuring venue.  They are created pre-filing by the laws governing the corporate entity and its managers.</a:t>
            </a:r>
          </a:p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This suggests a normative rule for forum shopping:  It is good when the filing decision is in accordance with pre-filing fiduciary duties for the benefit of pre-filing stakeholders.  And bad when it is not.  </a:t>
            </a:r>
          </a:p>
          <a:p>
            <a:pPr algn="l">
              <a:lnSpc>
                <a:spcPts val="5500"/>
              </a:lnSpc>
              <a:spcAft>
                <a:spcPts val="1800"/>
              </a:spcAft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Any other view fails to respect the </a:t>
            </a:r>
            <a:r>
              <a:rPr lang="en-US" sz="3200" u="sng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corporate</a:t>
            </a: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 law of the debtor, consented to by at least its voluntary creditors around the world.  </a:t>
            </a: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Chapter 11 - Protections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6416"/>
            <a:ext cx="16230600" cy="775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endParaRPr lang="en-US" sz="32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Global automatic stay and other orders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Enforcement mechanisms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Specialist courts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Operational relief / sales, contracts, vendors, employees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Management control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Creditor involvement and due process</a:t>
            </a:r>
          </a:p>
          <a:p>
            <a:pPr marL="914400" indent="-914400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Court sanction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Exculpation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Case and exit finance</a:t>
            </a: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Chapter 11 - Deference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6416"/>
            <a:ext cx="16230600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Respect for home jurisdiction corporate law 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Respect for non-US contract and property law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Court history of deference and comity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Prioritization of non-US vendors, employees and governmental creditors </a:t>
            </a:r>
          </a:p>
          <a:p>
            <a:pPr marL="914400" indent="-914400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Openness to combining chapter 11 with various types of non-US proceedings</a:t>
            </a: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4128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379836" y="2187471"/>
            <a:ext cx="17528329" cy="8099529"/>
            <a:chOff x="0" y="0"/>
            <a:chExt cx="4616515" cy="2133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6515" cy="2133209"/>
            </a:xfrm>
            <a:custGeom>
              <a:avLst/>
              <a:gdLst/>
              <a:ahLst/>
              <a:cxnLst/>
              <a:rect l="l" t="t" r="r" b="b"/>
              <a:pathLst>
                <a:path w="4616515" h="2133209">
                  <a:moveTo>
                    <a:pt x="0" y="0"/>
                  </a:moveTo>
                  <a:lnTo>
                    <a:pt x="4616515" y="0"/>
                  </a:lnTo>
                  <a:lnTo>
                    <a:pt x="4616515" y="2133209"/>
                  </a:lnTo>
                  <a:lnTo>
                    <a:pt x="0" y="2133209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16515" cy="217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62" y="570052"/>
            <a:ext cx="16933277" cy="103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Chapter 11 - Challenges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56416"/>
            <a:ext cx="16230600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endParaRPr lang="en-US" sz="32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Cost 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Creditor rights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Absolute priority rule (an exception to deference to non-US corporate law)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Myriad"/>
                <a:ea typeface="Myriad"/>
                <a:cs typeface="Myriad"/>
                <a:sym typeface="Myriad"/>
              </a:rPr>
              <a:t>Disclosure requirements</a:t>
            </a:r>
          </a:p>
          <a:p>
            <a:pPr marL="914400" indent="-914400" algn="l">
              <a:lnSpc>
                <a:spcPts val="5500"/>
              </a:lnSpc>
              <a:buFont typeface="+mj-lt"/>
              <a:buAutoNum type="arabicPeriod"/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  <a:p>
            <a:pPr algn="l">
              <a:lnSpc>
                <a:spcPts val="5500"/>
              </a:lnSpc>
            </a:pPr>
            <a:endParaRPr lang="en-US" sz="5000" dirty="0">
              <a:solidFill>
                <a:srgbClr val="000000"/>
              </a:solidFill>
              <a:latin typeface="Myriad"/>
              <a:ea typeface="Myriad"/>
              <a:cs typeface="Myriad"/>
              <a:sym typeface="Myria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149458" y="219350"/>
            <a:ext cx="1758706" cy="1661977"/>
          </a:xfrm>
          <a:custGeom>
            <a:avLst/>
            <a:gdLst/>
            <a:ahLst/>
            <a:cxnLst/>
            <a:rect l="l" t="t" r="r" b="b"/>
            <a:pathLst>
              <a:path w="1758706" h="1661977">
                <a:moveTo>
                  <a:pt x="0" y="0"/>
                </a:moveTo>
                <a:lnTo>
                  <a:pt x="1758706" y="0"/>
                </a:lnTo>
                <a:lnTo>
                  <a:pt x="1758706" y="1661977"/>
                </a:lnTo>
                <a:lnTo>
                  <a:pt x="0" y="1661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493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Myriad Ultra-Bold</vt:lpstr>
      <vt:lpstr>Myriad Bold</vt:lpstr>
      <vt:lpstr>Myriad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São Paulo Slides</dc:title>
  <dc:creator>Jenny Cudahy</dc:creator>
  <cp:lastModifiedBy>Jenny Cudahy</cp:lastModifiedBy>
  <cp:revision>4</cp:revision>
  <dcterms:created xsi:type="dcterms:W3CDTF">2006-08-16T00:00:00Z</dcterms:created>
  <dcterms:modified xsi:type="dcterms:W3CDTF">2025-05-30T14:13:41Z</dcterms:modified>
  <dc:identifier>DAGjA1MlM_A</dc:identifier>
</cp:coreProperties>
</file>