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8" r:id="rId5"/>
    <p:sldId id="266" r:id="rId6"/>
    <p:sldId id="269" r:id="rId7"/>
    <p:sldId id="267"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113B"/>
    <a:srgbClr val="022764"/>
    <a:srgbClr val="EE7A2F"/>
    <a:srgbClr val="1F8934"/>
    <a:srgbClr val="0D3A4E"/>
    <a:srgbClr val="009440"/>
    <a:srgbClr val="1D1DB8"/>
    <a:srgbClr val="FC0000"/>
    <a:srgbClr val="FFCB00"/>
    <a:srgbClr val="036D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144" y="10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tableStyles" Target="tableStyles.xml" Id="rId17" /><Relationship Type="http://schemas.openxmlformats.org/officeDocument/2006/relationships/slide" Target="slides/slide1.xml" Id="rId2" /><Relationship Type="http://schemas.openxmlformats.org/officeDocument/2006/relationships/theme" Target="theme/theme1.xml" Id="rId16"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viewProps" Target="viewProps.xml" Id="rId15" /><Relationship Type="http://schemas.openxmlformats.org/officeDocument/2006/relationships/slide" Target="slides/slide9.xml" Id="rId10"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presProps" Target="presProps.xml" Id="rId14" /><Relationship Type="http://schemas.openxmlformats.org/officeDocument/2006/relationships/customXml" Target="/customXML/item.xml" Id="imanage.xml"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DC8D4D-904F-4B63-BC0B-2C5DABC90A3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986A6A4-B5DD-4AC7-ACFD-1C0CA0638CCB}">
      <dgm:prSet/>
      <dgm:spPr>
        <a:solidFill>
          <a:srgbClr val="0D3A4E"/>
        </a:solidFill>
      </dgm:spPr>
      <dgm:t>
        <a:bodyPr/>
        <a:lstStyle/>
        <a:p>
          <a:r>
            <a:rPr lang="en-GB"/>
            <a:t>Single Point of Entry Cases</a:t>
          </a:r>
          <a:endParaRPr lang="en-US"/>
        </a:p>
      </dgm:t>
    </dgm:pt>
    <dgm:pt modelId="{C0A9D442-A340-46B5-B157-332D3686EEC5}" type="parTrans" cxnId="{20BD2374-AF2C-4DDE-AA19-6C48D4AA2F6D}">
      <dgm:prSet/>
      <dgm:spPr/>
      <dgm:t>
        <a:bodyPr/>
        <a:lstStyle/>
        <a:p>
          <a:endParaRPr lang="en-US"/>
        </a:p>
      </dgm:t>
    </dgm:pt>
    <dgm:pt modelId="{FF4A80FD-EB0F-41B0-9395-1C6716312071}" type="sibTrans" cxnId="{20BD2374-AF2C-4DDE-AA19-6C48D4AA2F6D}">
      <dgm:prSet/>
      <dgm:spPr/>
      <dgm:t>
        <a:bodyPr/>
        <a:lstStyle/>
        <a:p>
          <a:endParaRPr lang="en-US"/>
        </a:p>
      </dgm:t>
    </dgm:pt>
    <dgm:pt modelId="{130397BF-158B-4EBC-A4B2-6E0B634EE502}">
      <dgm:prSet/>
      <dgm:spPr/>
      <dgm:t>
        <a:bodyPr/>
        <a:lstStyle/>
        <a:p>
          <a:r>
            <a:rPr lang="en-GB" dirty="0"/>
            <a:t>Irish Scheme of Arrangement</a:t>
          </a:r>
          <a:endParaRPr lang="en-US" dirty="0"/>
        </a:p>
      </dgm:t>
    </dgm:pt>
    <dgm:pt modelId="{8F8F3F3E-7DF6-4331-8116-4F1880686833}" type="parTrans" cxnId="{F101CD22-339C-4DE9-B432-389B6F0CCF0C}">
      <dgm:prSet/>
      <dgm:spPr/>
      <dgm:t>
        <a:bodyPr/>
        <a:lstStyle/>
        <a:p>
          <a:endParaRPr lang="en-US"/>
        </a:p>
      </dgm:t>
    </dgm:pt>
    <dgm:pt modelId="{62EFC38F-0690-4177-B909-80E81E9757AD}" type="sibTrans" cxnId="{F101CD22-339C-4DE9-B432-389B6F0CCF0C}">
      <dgm:prSet/>
      <dgm:spPr/>
      <dgm:t>
        <a:bodyPr/>
        <a:lstStyle/>
        <a:p>
          <a:endParaRPr lang="en-US"/>
        </a:p>
      </dgm:t>
    </dgm:pt>
    <dgm:pt modelId="{B7522522-F130-4DC2-8B65-33383EB7623D}">
      <dgm:prSet/>
      <dgm:spPr/>
      <dgm:t>
        <a:bodyPr/>
        <a:lstStyle/>
        <a:p>
          <a:r>
            <a:rPr lang="en-GB" dirty="0"/>
            <a:t>Cayman Islands Scheme of Arrangement</a:t>
          </a:r>
          <a:endParaRPr lang="en-US" dirty="0"/>
        </a:p>
      </dgm:t>
    </dgm:pt>
    <dgm:pt modelId="{E1A949CB-B0BD-4AB8-B415-653BAFFD3746}" type="parTrans" cxnId="{931BCDC4-652C-4BA0-906A-D82322D0A3D5}">
      <dgm:prSet/>
      <dgm:spPr/>
      <dgm:t>
        <a:bodyPr/>
        <a:lstStyle/>
        <a:p>
          <a:endParaRPr lang="en-US"/>
        </a:p>
      </dgm:t>
    </dgm:pt>
    <dgm:pt modelId="{C184152B-8A8D-40A0-A27E-E6764AE9F0AD}" type="sibTrans" cxnId="{931BCDC4-652C-4BA0-906A-D82322D0A3D5}">
      <dgm:prSet/>
      <dgm:spPr/>
      <dgm:t>
        <a:bodyPr/>
        <a:lstStyle/>
        <a:p>
          <a:endParaRPr lang="en-US"/>
        </a:p>
      </dgm:t>
    </dgm:pt>
    <dgm:pt modelId="{2129819D-7F89-48AF-8BD4-75AB9F630087}">
      <dgm:prSet/>
      <dgm:spPr>
        <a:solidFill>
          <a:srgbClr val="0D3A4E"/>
        </a:solidFill>
      </dgm:spPr>
      <dgm:t>
        <a:bodyPr/>
        <a:lstStyle/>
        <a:p>
          <a:r>
            <a:rPr lang="en-GB"/>
            <a:t>Multi-Debtor Filing Cases</a:t>
          </a:r>
          <a:endParaRPr lang="en-US"/>
        </a:p>
      </dgm:t>
    </dgm:pt>
    <dgm:pt modelId="{06049227-C263-4DC9-84F0-6241538CACC9}" type="parTrans" cxnId="{4182D2F8-561D-4DDC-AD2E-F2D10FA67FE1}">
      <dgm:prSet/>
      <dgm:spPr/>
      <dgm:t>
        <a:bodyPr/>
        <a:lstStyle/>
        <a:p>
          <a:endParaRPr lang="en-US"/>
        </a:p>
      </dgm:t>
    </dgm:pt>
    <dgm:pt modelId="{00BDAA83-A9C4-4D40-89E4-3445705B7340}" type="sibTrans" cxnId="{4182D2F8-561D-4DDC-AD2E-F2D10FA67FE1}">
      <dgm:prSet/>
      <dgm:spPr/>
      <dgm:t>
        <a:bodyPr/>
        <a:lstStyle/>
        <a:p>
          <a:endParaRPr lang="en-US"/>
        </a:p>
      </dgm:t>
    </dgm:pt>
    <dgm:pt modelId="{2CC12382-20A1-4E83-A594-F210BE372D24}">
      <dgm:prSet/>
      <dgm:spPr/>
      <dgm:t>
        <a:bodyPr/>
        <a:lstStyle/>
        <a:p>
          <a:r>
            <a:rPr lang="en-GB" dirty="0"/>
            <a:t>US Chapter 11</a:t>
          </a:r>
          <a:endParaRPr lang="en-US" dirty="0"/>
        </a:p>
      </dgm:t>
    </dgm:pt>
    <dgm:pt modelId="{D5C1F884-0222-4ED7-B50F-585C56B29794}" type="parTrans" cxnId="{6A02FC9D-828A-44BC-9AF0-9D87D2E267C0}">
      <dgm:prSet/>
      <dgm:spPr/>
      <dgm:t>
        <a:bodyPr/>
        <a:lstStyle/>
        <a:p>
          <a:endParaRPr lang="en-US"/>
        </a:p>
      </dgm:t>
    </dgm:pt>
    <dgm:pt modelId="{1E0D72ED-3B63-4CFF-80B2-6D949C0EAB72}" type="sibTrans" cxnId="{6A02FC9D-828A-44BC-9AF0-9D87D2E267C0}">
      <dgm:prSet/>
      <dgm:spPr/>
      <dgm:t>
        <a:bodyPr/>
        <a:lstStyle/>
        <a:p>
          <a:endParaRPr lang="en-US"/>
        </a:p>
      </dgm:t>
    </dgm:pt>
    <dgm:pt modelId="{3F257BCB-E31D-43CE-A58E-6A808AA37E33}">
      <dgm:prSet/>
      <dgm:spPr/>
      <dgm:t>
        <a:bodyPr/>
        <a:lstStyle/>
        <a:p>
          <a:r>
            <a:rPr lang="en-GB" dirty="0"/>
            <a:t>Irish Examinership</a:t>
          </a:r>
          <a:endParaRPr lang="en-US" dirty="0"/>
        </a:p>
      </dgm:t>
    </dgm:pt>
    <dgm:pt modelId="{FA04CD31-DC63-4107-9C88-938E14D3A574}" type="parTrans" cxnId="{B80997E1-6C68-490C-B515-226A6020E39F}">
      <dgm:prSet/>
      <dgm:spPr/>
      <dgm:t>
        <a:bodyPr/>
        <a:lstStyle/>
        <a:p>
          <a:endParaRPr lang="en-US"/>
        </a:p>
      </dgm:t>
    </dgm:pt>
    <dgm:pt modelId="{AF93BCD2-0B43-4A9A-9884-56034A5BEF25}" type="sibTrans" cxnId="{B80997E1-6C68-490C-B515-226A6020E39F}">
      <dgm:prSet/>
      <dgm:spPr/>
      <dgm:t>
        <a:bodyPr/>
        <a:lstStyle/>
        <a:p>
          <a:endParaRPr lang="en-US"/>
        </a:p>
      </dgm:t>
    </dgm:pt>
    <dgm:pt modelId="{27AE8755-0BD7-41FF-942C-C5FA0ADD8928}">
      <dgm:prSet/>
      <dgm:spPr/>
      <dgm:t>
        <a:bodyPr/>
        <a:lstStyle/>
        <a:p>
          <a:r>
            <a:rPr lang="en-US" dirty="0"/>
            <a:t>Brazilian </a:t>
          </a:r>
          <a:r>
            <a:rPr lang="en-GB" dirty="0" err="1"/>
            <a:t>Recuperação</a:t>
          </a:r>
          <a:r>
            <a:rPr lang="en-GB" dirty="0"/>
            <a:t> Judicial</a:t>
          </a:r>
          <a:endParaRPr lang="en-US" dirty="0"/>
        </a:p>
      </dgm:t>
    </dgm:pt>
    <dgm:pt modelId="{F1299973-5A69-44A2-A5D0-D11DD970A742}" type="parTrans" cxnId="{3B8B9F53-298F-4791-868B-028C406F950F}">
      <dgm:prSet/>
      <dgm:spPr/>
      <dgm:t>
        <a:bodyPr/>
        <a:lstStyle/>
        <a:p>
          <a:endParaRPr lang="en-GB"/>
        </a:p>
      </dgm:t>
    </dgm:pt>
    <dgm:pt modelId="{E5BA85F5-0072-41B2-A144-28A0F262B178}" type="sibTrans" cxnId="{3B8B9F53-298F-4791-868B-028C406F950F}">
      <dgm:prSet/>
      <dgm:spPr/>
      <dgm:t>
        <a:bodyPr/>
        <a:lstStyle/>
        <a:p>
          <a:endParaRPr lang="en-GB"/>
        </a:p>
      </dgm:t>
    </dgm:pt>
    <dgm:pt modelId="{49F9FD0A-BD58-4FD9-8791-02A5FCC41D4B}" type="pres">
      <dgm:prSet presAssocID="{B7DC8D4D-904F-4B63-BC0B-2C5DABC90A3C}" presName="linear" presStyleCnt="0">
        <dgm:presLayoutVars>
          <dgm:animLvl val="lvl"/>
          <dgm:resizeHandles val="exact"/>
        </dgm:presLayoutVars>
      </dgm:prSet>
      <dgm:spPr/>
    </dgm:pt>
    <dgm:pt modelId="{DA16561E-B954-4CEE-A4CC-ED2421B623D6}" type="pres">
      <dgm:prSet presAssocID="{C986A6A4-B5DD-4AC7-ACFD-1C0CA0638CCB}" presName="parentText" presStyleLbl="node1" presStyleIdx="0" presStyleCnt="2">
        <dgm:presLayoutVars>
          <dgm:chMax val="0"/>
          <dgm:bulletEnabled val="1"/>
        </dgm:presLayoutVars>
      </dgm:prSet>
      <dgm:spPr/>
    </dgm:pt>
    <dgm:pt modelId="{4AF1AF49-48C0-41FF-AD1D-B067CAA14A3D}" type="pres">
      <dgm:prSet presAssocID="{C986A6A4-B5DD-4AC7-ACFD-1C0CA0638CCB}" presName="childText" presStyleLbl="revTx" presStyleIdx="0" presStyleCnt="2">
        <dgm:presLayoutVars>
          <dgm:bulletEnabled val="1"/>
        </dgm:presLayoutVars>
      </dgm:prSet>
      <dgm:spPr/>
    </dgm:pt>
    <dgm:pt modelId="{BEBFF876-11C2-430F-8153-C2D38CDAF846}" type="pres">
      <dgm:prSet presAssocID="{2129819D-7F89-48AF-8BD4-75AB9F630087}" presName="parentText" presStyleLbl="node1" presStyleIdx="1" presStyleCnt="2">
        <dgm:presLayoutVars>
          <dgm:chMax val="0"/>
          <dgm:bulletEnabled val="1"/>
        </dgm:presLayoutVars>
      </dgm:prSet>
      <dgm:spPr/>
    </dgm:pt>
    <dgm:pt modelId="{240B8EA6-72D7-47CF-871F-27952C635DC9}" type="pres">
      <dgm:prSet presAssocID="{2129819D-7F89-48AF-8BD4-75AB9F630087}" presName="childText" presStyleLbl="revTx" presStyleIdx="1" presStyleCnt="2">
        <dgm:presLayoutVars>
          <dgm:bulletEnabled val="1"/>
        </dgm:presLayoutVars>
      </dgm:prSet>
      <dgm:spPr/>
    </dgm:pt>
  </dgm:ptLst>
  <dgm:cxnLst>
    <dgm:cxn modelId="{D4D3E81A-8E3E-4DF0-BB32-E0C633E354E6}" type="presOf" srcId="{2CC12382-20A1-4E83-A594-F210BE372D24}" destId="{240B8EA6-72D7-47CF-871F-27952C635DC9}" srcOrd="0" destOrd="0" presId="urn:microsoft.com/office/officeart/2005/8/layout/vList2"/>
    <dgm:cxn modelId="{F101CD22-339C-4DE9-B432-389B6F0CCF0C}" srcId="{C986A6A4-B5DD-4AC7-ACFD-1C0CA0638CCB}" destId="{130397BF-158B-4EBC-A4B2-6E0B634EE502}" srcOrd="0" destOrd="0" parTransId="{8F8F3F3E-7DF6-4331-8116-4F1880686833}" sibTransId="{62EFC38F-0690-4177-B909-80E81E9757AD}"/>
    <dgm:cxn modelId="{C2FF0050-D601-4DC1-B99D-D51CF23D8A6F}" type="presOf" srcId="{27AE8755-0BD7-41FF-942C-C5FA0ADD8928}" destId="{240B8EA6-72D7-47CF-871F-27952C635DC9}" srcOrd="0" destOrd="1" presId="urn:microsoft.com/office/officeart/2005/8/layout/vList2"/>
    <dgm:cxn modelId="{3B8B9F53-298F-4791-868B-028C406F950F}" srcId="{2129819D-7F89-48AF-8BD4-75AB9F630087}" destId="{27AE8755-0BD7-41FF-942C-C5FA0ADD8928}" srcOrd="1" destOrd="0" parTransId="{F1299973-5A69-44A2-A5D0-D11DD970A742}" sibTransId="{E5BA85F5-0072-41B2-A144-28A0F262B178}"/>
    <dgm:cxn modelId="{20BD2374-AF2C-4DDE-AA19-6C48D4AA2F6D}" srcId="{B7DC8D4D-904F-4B63-BC0B-2C5DABC90A3C}" destId="{C986A6A4-B5DD-4AC7-ACFD-1C0CA0638CCB}" srcOrd="0" destOrd="0" parTransId="{C0A9D442-A340-46B5-B157-332D3686EEC5}" sibTransId="{FF4A80FD-EB0F-41B0-9395-1C6716312071}"/>
    <dgm:cxn modelId="{09704F96-F5ED-4DC6-8C4B-A78107DD533D}" type="presOf" srcId="{2129819D-7F89-48AF-8BD4-75AB9F630087}" destId="{BEBFF876-11C2-430F-8153-C2D38CDAF846}" srcOrd="0" destOrd="0" presId="urn:microsoft.com/office/officeart/2005/8/layout/vList2"/>
    <dgm:cxn modelId="{6A02FC9D-828A-44BC-9AF0-9D87D2E267C0}" srcId="{2129819D-7F89-48AF-8BD4-75AB9F630087}" destId="{2CC12382-20A1-4E83-A594-F210BE372D24}" srcOrd="0" destOrd="0" parTransId="{D5C1F884-0222-4ED7-B50F-585C56B29794}" sibTransId="{1E0D72ED-3B63-4CFF-80B2-6D949C0EAB72}"/>
    <dgm:cxn modelId="{5F3EAEA4-D107-4E07-821D-B30735FD7E40}" type="presOf" srcId="{B7DC8D4D-904F-4B63-BC0B-2C5DABC90A3C}" destId="{49F9FD0A-BD58-4FD9-8791-02A5FCC41D4B}" srcOrd="0" destOrd="0" presId="urn:microsoft.com/office/officeart/2005/8/layout/vList2"/>
    <dgm:cxn modelId="{92B6ECA6-0201-45FF-9200-637DAF67D7E7}" type="presOf" srcId="{3F257BCB-E31D-43CE-A58E-6A808AA37E33}" destId="{240B8EA6-72D7-47CF-871F-27952C635DC9}" srcOrd="0" destOrd="2" presId="urn:microsoft.com/office/officeart/2005/8/layout/vList2"/>
    <dgm:cxn modelId="{2201B4AA-EDD1-47EB-BEBF-AB51E0D61F87}" type="presOf" srcId="{B7522522-F130-4DC2-8B65-33383EB7623D}" destId="{4AF1AF49-48C0-41FF-AD1D-B067CAA14A3D}" srcOrd="0" destOrd="1" presId="urn:microsoft.com/office/officeart/2005/8/layout/vList2"/>
    <dgm:cxn modelId="{7AD076AD-FDE8-4A3E-9B3D-E86340A046FE}" type="presOf" srcId="{C986A6A4-B5DD-4AC7-ACFD-1C0CA0638CCB}" destId="{DA16561E-B954-4CEE-A4CC-ED2421B623D6}" srcOrd="0" destOrd="0" presId="urn:microsoft.com/office/officeart/2005/8/layout/vList2"/>
    <dgm:cxn modelId="{931BCDC4-652C-4BA0-906A-D82322D0A3D5}" srcId="{C986A6A4-B5DD-4AC7-ACFD-1C0CA0638CCB}" destId="{B7522522-F130-4DC2-8B65-33383EB7623D}" srcOrd="1" destOrd="0" parTransId="{E1A949CB-B0BD-4AB8-B415-653BAFFD3746}" sibTransId="{C184152B-8A8D-40A0-A27E-E6764AE9F0AD}"/>
    <dgm:cxn modelId="{BB7085D1-AABC-4DA4-8F39-C6C3DC5EF5EA}" type="presOf" srcId="{130397BF-158B-4EBC-A4B2-6E0B634EE502}" destId="{4AF1AF49-48C0-41FF-AD1D-B067CAA14A3D}" srcOrd="0" destOrd="0" presId="urn:microsoft.com/office/officeart/2005/8/layout/vList2"/>
    <dgm:cxn modelId="{B80997E1-6C68-490C-B515-226A6020E39F}" srcId="{2129819D-7F89-48AF-8BD4-75AB9F630087}" destId="{3F257BCB-E31D-43CE-A58E-6A808AA37E33}" srcOrd="2" destOrd="0" parTransId="{FA04CD31-DC63-4107-9C88-938E14D3A574}" sibTransId="{AF93BCD2-0B43-4A9A-9884-56034A5BEF25}"/>
    <dgm:cxn modelId="{4182D2F8-561D-4DDC-AD2E-F2D10FA67FE1}" srcId="{B7DC8D4D-904F-4B63-BC0B-2C5DABC90A3C}" destId="{2129819D-7F89-48AF-8BD4-75AB9F630087}" srcOrd="1" destOrd="0" parTransId="{06049227-C263-4DC9-84F0-6241538CACC9}" sibTransId="{00BDAA83-A9C4-4D40-89E4-3445705B7340}"/>
    <dgm:cxn modelId="{B9A8BB67-0EB2-4FDA-AFB7-B29351F81B7D}" type="presParOf" srcId="{49F9FD0A-BD58-4FD9-8791-02A5FCC41D4B}" destId="{DA16561E-B954-4CEE-A4CC-ED2421B623D6}" srcOrd="0" destOrd="0" presId="urn:microsoft.com/office/officeart/2005/8/layout/vList2"/>
    <dgm:cxn modelId="{15D8FAC3-E1DB-4D7B-9251-AC1035BD4CC8}" type="presParOf" srcId="{49F9FD0A-BD58-4FD9-8791-02A5FCC41D4B}" destId="{4AF1AF49-48C0-41FF-AD1D-B067CAA14A3D}" srcOrd="1" destOrd="0" presId="urn:microsoft.com/office/officeart/2005/8/layout/vList2"/>
    <dgm:cxn modelId="{3DAC0957-4E14-4723-9057-CED82A946C8E}" type="presParOf" srcId="{49F9FD0A-BD58-4FD9-8791-02A5FCC41D4B}" destId="{BEBFF876-11C2-430F-8153-C2D38CDAF846}" srcOrd="2" destOrd="0" presId="urn:microsoft.com/office/officeart/2005/8/layout/vList2"/>
    <dgm:cxn modelId="{247FE9F2-62A5-49A9-A545-DA981CEBE28D}" type="presParOf" srcId="{49F9FD0A-BD58-4FD9-8791-02A5FCC41D4B}" destId="{240B8EA6-72D7-47CF-871F-27952C635DC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BFE994-30EB-4F30-87F6-E03448B263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6E1E22B-17CD-465A-BD4C-D08A40426269}">
      <dgm:prSet/>
      <dgm:spPr>
        <a:solidFill>
          <a:srgbClr val="FF0000"/>
        </a:solidFill>
      </dgm:spPr>
      <dgm:t>
        <a:bodyPr/>
        <a:lstStyle/>
        <a:p>
          <a:r>
            <a:rPr lang="en-GB"/>
            <a:t>Schemes of Arrangements pursuant to s. 86 of the Companies Act (as revised).</a:t>
          </a:r>
          <a:endParaRPr lang="en-US"/>
        </a:p>
      </dgm:t>
    </dgm:pt>
    <dgm:pt modelId="{201CF4E3-25BC-4876-8D48-856FB91254BE}" type="parTrans" cxnId="{025594E7-4531-4319-984B-35B982FB0EAC}">
      <dgm:prSet/>
      <dgm:spPr/>
      <dgm:t>
        <a:bodyPr/>
        <a:lstStyle/>
        <a:p>
          <a:endParaRPr lang="en-US"/>
        </a:p>
      </dgm:t>
    </dgm:pt>
    <dgm:pt modelId="{611A7B40-B06C-45B5-8C2D-2F65DCE2AC0E}" type="sibTrans" cxnId="{025594E7-4531-4319-984B-35B982FB0EAC}">
      <dgm:prSet/>
      <dgm:spPr/>
      <dgm:t>
        <a:bodyPr/>
        <a:lstStyle/>
        <a:p>
          <a:endParaRPr lang="en-US"/>
        </a:p>
      </dgm:t>
    </dgm:pt>
    <dgm:pt modelId="{C9E663A5-50F4-4E4E-99F3-73F896666BC5}">
      <dgm:prSet/>
      <dgm:spPr/>
      <dgm:t>
        <a:bodyPr/>
        <a:lstStyle/>
        <a:p>
          <a:r>
            <a:rPr lang="en-GB"/>
            <a:t>Outside liquidation context.</a:t>
          </a:r>
          <a:endParaRPr lang="en-US"/>
        </a:p>
      </dgm:t>
    </dgm:pt>
    <dgm:pt modelId="{1627B4A5-E6A1-4151-A4EE-2050B4D5C07F}" type="parTrans" cxnId="{9EC9C4E9-CB33-46D5-8E56-50BAB1B6FDF7}">
      <dgm:prSet/>
      <dgm:spPr/>
      <dgm:t>
        <a:bodyPr/>
        <a:lstStyle/>
        <a:p>
          <a:endParaRPr lang="en-US"/>
        </a:p>
      </dgm:t>
    </dgm:pt>
    <dgm:pt modelId="{BC84650D-9A6E-45F0-A94A-BF62483991BF}" type="sibTrans" cxnId="{9EC9C4E9-CB33-46D5-8E56-50BAB1B6FDF7}">
      <dgm:prSet/>
      <dgm:spPr/>
      <dgm:t>
        <a:bodyPr/>
        <a:lstStyle/>
        <a:p>
          <a:endParaRPr lang="en-US"/>
        </a:p>
      </dgm:t>
    </dgm:pt>
    <dgm:pt modelId="{DD2A9527-B41E-4F9B-A759-144A070452B3}">
      <dgm:prSet/>
      <dgm:spPr/>
      <dgm:t>
        <a:bodyPr/>
        <a:lstStyle/>
        <a:p>
          <a:r>
            <a:rPr lang="en-GB"/>
            <a:t>Requires Court sanction.</a:t>
          </a:r>
          <a:endParaRPr lang="en-US"/>
        </a:p>
      </dgm:t>
    </dgm:pt>
    <dgm:pt modelId="{93147DEE-004D-4E68-9F5B-29D5DBBA69EE}" type="parTrans" cxnId="{000AC21E-29B4-4C99-AE4A-7235A5CBC8FF}">
      <dgm:prSet/>
      <dgm:spPr/>
      <dgm:t>
        <a:bodyPr/>
        <a:lstStyle/>
        <a:p>
          <a:endParaRPr lang="en-US"/>
        </a:p>
      </dgm:t>
    </dgm:pt>
    <dgm:pt modelId="{6E800B7B-9BAC-4381-8E16-A9BFC65D5814}" type="sibTrans" cxnId="{000AC21E-29B4-4C99-AE4A-7235A5CBC8FF}">
      <dgm:prSet/>
      <dgm:spPr/>
      <dgm:t>
        <a:bodyPr/>
        <a:lstStyle/>
        <a:p>
          <a:endParaRPr lang="en-US"/>
        </a:p>
      </dgm:t>
    </dgm:pt>
    <dgm:pt modelId="{880FDF8A-8901-451C-BC54-CE941AFA2485}">
      <dgm:prSet/>
      <dgm:spPr/>
      <dgm:t>
        <a:bodyPr/>
        <a:lstStyle/>
        <a:p>
          <a:r>
            <a:rPr lang="en-GB"/>
            <a:t>No protection of a stay.</a:t>
          </a:r>
          <a:endParaRPr lang="en-US"/>
        </a:p>
      </dgm:t>
    </dgm:pt>
    <dgm:pt modelId="{D8F9DCEB-F813-40BA-960D-9A2272249551}" type="parTrans" cxnId="{F5695908-B0A9-45BA-8475-292B99349377}">
      <dgm:prSet/>
      <dgm:spPr/>
      <dgm:t>
        <a:bodyPr/>
        <a:lstStyle/>
        <a:p>
          <a:endParaRPr lang="en-US"/>
        </a:p>
      </dgm:t>
    </dgm:pt>
    <dgm:pt modelId="{229DE5A7-8C02-4BE5-B1BA-5761B161E87C}" type="sibTrans" cxnId="{F5695908-B0A9-45BA-8475-292B99349377}">
      <dgm:prSet/>
      <dgm:spPr/>
      <dgm:t>
        <a:bodyPr/>
        <a:lstStyle/>
        <a:p>
          <a:endParaRPr lang="en-US"/>
        </a:p>
      </dgm:t>
    </dgm:pt>
    <dgm:pt modelId="{E61FA559-7424-4542-B0AF-3927068A61F4}">
      <dgm:prSet/>
      <dgm:spPr>
        <a:solidFill>
          <a:srgbClr val="1D1DB8"/>
        </a:solidFill>
        <a:ln>
          <a:solidFill>
            <a:srgbClr val="1D1DB8"/>
          </a:solidFill>
        </a:ln>
      </dgm:spPr>
      <dgm:t>
        <a:bodyPr/>
        <a:lstStyle/>
        <a:p>
          <a:r>
            <a:rPr lang="en-GB" dirty="0"/>
            <a:t>Restructuring through appointment of Provisional Liquidation (‘soft touch’)</a:t>
          </a:r>
          <a:endParaRPr lang="en-US" dirty="0"/>
        </a:p>
      </dgm:t>
    </dgm:pt>
    <dgm:pt modelId="{1757654C-BF3B-4CA1-A883-1FEB5FAAB57A}" type="parTrans" cxnId="{4ED1E64C-656F-4045-A8EF-ACCF387C0EB5}">
      <dgm:prSet/>
      <dgm:spPr/>
      <dgm:t>
        <a:bodyPr/>
        <a:lstStyle/>
        <a:p>
          <a:endParaRPr lang="en-US"/>
        </a:p>
      </dgm:t>
    </dgm:pt>
    <dgm:pt modelId="{ABE4B5A0-CE31-43FB-A02A-4E370ECAFCE3}" type="sibTrans" cxnId="{4ED1E64C-656F-4045-A8EF-ACCF387C0EB5}">
      <dgm:prSet/>
      <dgm:spPr/>
      <dgm:t>
        <a:bodyPr/>
        <a:lstStyle/>
        <a:p>
          <a:endParaRPr lang="en-US"/>
        </a:p>
      </dgm:t>
    </dgm:pt>
    <dgm:pt modelId="{75D8B8FA-4496-4488-88F2-9D3951B6BF28}">
      <dgm:prSet/>
      <dgm:spPr/>
      <dgm:t>
        <a:bodyPr/>
        <a:lstStyle/>
        <a:p>
          <a:r>
            <a:rPr lang="en-GB"/>
            <a:t>In the context of liquidation proceedings (downside: have to file winding-up petition with assistance of ‘friendly creditor’ and could trigger </a:t>
          </a:r>
          <a:r>
            <a:rPr lang="en-GB" i="1"/>
            <a:t>ipso facto</a:t>
          </a:r>
          <a:r>
            <a:rPr lang="en-GB"/>
            <a:t> clauses).</a:t>
          </a:r>
          <a:endParaRPr lang="en-US"/>
        </a:p>
      </dgm:t>
    </dgm:pt>
    <dgm:pt modelId="{FE7A55CE-58B1-4494-87E1-260AA3C7C06A}" type="parTrans" cxnId="{D37ED241-C329-41DE-9A79-26D1322625F8}">
      <dgm:prSet/>
      <dgm:spPr/>
      <dgm:t>
        <a:bodyPr/>
        <a:lstStyle/>
        <a:p>
          <a:endParaRPr lang="en-US"/>
        </a:p>
      </dgm:t>
    </dgm:pt>
    <dgm:pt modelId="{A80E91B8-560D-4457-A629-5DF0A332DE29}" type="sibTrans" cxnId="{D37ED241-C329-41DE-9A79-26D1322625F8}">
      <dgm:prSet/>
      <dgm:spPr/>
      <dgm:t>
        <a:bodyPr/>
        <a:lstStyle/>
        <a:p>
          <a:endParaRPr lang="en-US"/>
        </a:p>
      </dgm:t>
    </dgm:pt>
    <dgm:pt modelId="{AE28A013-6B2A-4B4A-B245-26E97B7FD75F}">
      <dgm:prSet/>
      <dgm:spPr/>
      <dgm:t>
        <a:bodyPr/>
        <a:lstStyle/>
        <a:p>
          <a:r>
            <a:rPr lang="en-GB"/>
            <a:t>Supervision of the Court.</a:t>
          </a:r>
          <a:endParaRPr lang="en-US"/>
        </a:p>
      </dgm:t>
    </dgm:pt>
    <dgm:pt modelId="{66B4FFE8-C962-4ED1-BC72-753BD3F8A9AA}" type="parTrans" cxnId="{E5F040FC-EAA9-4EE8-B879-B3C48576EF85}">
      <dgm:prSet/>
      <dgm:spPr/>
      <dgm:t>
        <a:bodyPr/>
        <a:lstStyle/>
        <a:p>
          <a:endParaRPr lang="en-US"/>
        </a:p>
      </dgm:t>
    </dgm:pt>
    <dgm:pt modelId="{38994BBA-21E9-4E8E-9BC5-6C966CA50929}" type="sibTrans" cxnId="{E5F040FC-EAA9-4EE8-B879-B3C48576EF85}">
      <dgm:prSet/>
      <dgm:spPr/>
      <dgm:t>
        <a:bodyPr/>
        <a:lstStyle/>
        <a:p>
          <a:endParaRPr lang="en-US"/>
        </a:p>
      </dgm:t>
    </dgm:pt>
    <dgm:pt modelId="{A5F8BFFE-8ACE-4183-918D-1D0FC5027144}">
      <dgm:prSet/>
      <dgm:spPr/>
      <dgm:t>
        <a:bodyPr/>
        <a:lstStyle/>
        <a:p>
          <a:r>
            <a:rPr lang="en-GB"/>
            <a:t>Stay in place from appointment of PLs</a:t>
          </a:r>
          <a:endParaRPr lang="en-US"/>
        </a:p>
      </dgm:t>
    </dgm:pt>
    <dgm:pt modelId="{C29154EE-EEF5-4975-B07A-3CF4A94191A8}" type="parTrans" cxnId="{9F23556D-662A-4D35-9D3B-FE705514AF02}">
      <dgm:prSet/>
      <dgm:spPr/>
      <dgm:t>
        <a:bodyPr/>
        <a:lstStyle/>
        <a:p>
          <a:endParaRPr lang="en-US"/>
        </a:p>
      </dgm:t>
    </dgm:pt>
    <dgm:pt modelId="{174C985B-EED9-46E7-8AB4-3DD0964366C7}" type="sibTrans" cxnId="{9F23556D-662A-4D35-9D3B-FE705514AF02}">
      <dgm:prSet/>
      <dgm:spPr/>
      <dgm:t>
        <a:bodyPr/>
        <a:lstStyle/>
        <a:p>
          <a:endParaRPr lang="en-US"/>
        </a:p>
      </dgm:t>
    </dgm:pt>
    <dgm:pt modelId="{40B3D15E-4A61-4B0F-9B95-D9F411CCD032}">
      <dgm:prSet/>
      <dgm:spPr>
        <a:solidFill>
          <a:srgbClr val="036D04"/>
        </a:solidFill>
      </dgm:spPr>
      <dgm:t>
        <a:bodyPr/>
        <a:lstStyle/>
        <a:p>
          <a:r>
            <a:rPr lang="en-GB" dirty="0"/>
            <a:t>Restructuring through Restructuring Officer regime (s. 91A of the Companies Act (as revised))</a:t>
          </a:r>
          <a:endParaRPr lang="en-US" dirty="0"/>
        </a:p>
      </dgm:t>
    </dgm:pt>
    <dgm:pt modelId="{DFA87A92-9CC3-420E-B17B-2754E054D150}" type="parTrans" cxnId="{51F04DEB-A939-4A8D-9D1F-475C949413E5}">
      <dgm:prSet/>
      <dgm:spPr/>
      <dgm:t>
        <a:bodyPr/>
        <a:lstStyle/>
        <a:p>
          <a:endParaRPr lang="en-US"/>
        </a:p>
      </dgm:t>
    </dgm:pt>
    <dgm:pt modelId="{40164EF7-1E67-4B59-B2E2-BF60F1F1010E}" type="sibTrans" cxnId="{51F04DEB-A939-4A8D-9D1F-475C949413E5}">
      <dgm:prSet/>
      <dgm:spPr/>
      <dgm:t>
        <a:bodyPr/>
        <a:lstStyle/>
        <a:p>
          <a:endParaRPr lang="en-US"/>
        </a:p>
      </dgm:t>
    </dgm:pt>
    <dgm:pt modelId="{652AA807-7B1D-4FBD-9601-8E2FC1E9B39E}">
      <dgm:prSet/>
      <dgm:spPr/>
      <dgm:t>
        <a:bodyPr/>
        <a:lstStyle/>
        <a:p>
          <a:r>
            <a:rPr lang="en-GB"/>
            <a:t>In the context of liquidation proceedings, but avoids the need for a winding-up petition or the involvement of a ‘friendly creditor’; directors can petition without the need for express powers in the AoA. </a:t>
          </a:r>
          <a:endParaRPr lang="en-US"/>
        </a:p>
      </dgm:t>
    </dgm:pt>
    <dgm:pt modelId="{0492FA01-026C-4EC3-AF7B-C8FB423D33CC}" type="parTrans" cxnId="{DF937896-8238-4621-9B5F-2621B10E4658}">
      <dgm:prSet/>
      <dgm:spPr/>
      <dgm:t>
        <a:bodyPr/>
        <a:lstStyle/>
        <a:p>
          <a:endParaRPr lang="en-US"/>
        </a:p>
      </dgm:t>
    </dgm:pt>
    <dgm:pt modelId="{C390876F-838E-4A11-999E-A7D1FCB9811B}" type="sibTrans" cxnId="{DF937896-8238-4621-9B5F-2621B10E4658}">
      <dgm:prSet/>
      <dgm:spPr/>
      <dgm:t>
        <a:bodyPr/>
        <a:lstStyle/>
        <a:p>
          <a:endParaRPr lang="en-US"/>
        </a:p>
      </dgm:t>
    </dgm:pt>
    <dgm:pt modelId="{F529ECF2-FFC4-40CE-89D2-F93CBA9D4FFC}">
      <dgm:prSet/>
      <dgm:spPr/>
      <dgm:t>
        <a:bodyPr/>
        <a:lstStyle/>
        <a:p>
          <a:r>
            <a:rPr lang="en-GB"/>
            <a:t>Supervision of the Court.</a:t>
          </a:r>
          <a:endParaRPr lang="en-US"/>
        </a:p>
      </dgm:t>
    </dgm:pt>
    <dgm:pt modelId="{8F8AF237-E96F-4AEB-B892-3979B366C957}" type="parTrans" cxnId="{695AC0C1-BA21-430F-A816-12C3AB22B00E}">
      <dgm:prSet/>
      <dgm:spPr/>
      <dgm:t>
        <a:bodyPr/>
        <a:lstStyle/>
        <a:p>
          <a:endParaRPr lang="en-US"/>
        </a:p>
      </dgm:t>
    </dgm:pt>
    <dgm:pt modelId="{7A386AEB-934B-4D2F-92F1-64C74B245778}" type="sibTrans" cxnId="{695AC0C1-BA21-430F-A816-12C3AB22B00E}">
      <dgm:prSet/>
      <dgm:spPr/>
      <dgm:t>
        <a:bodyPr/>
        <a:lstStyle/>
        <a:p>
          <a:endParaRPr lang="en-US"/>
        </a:p>
      </dgm:t>
    </dgm:pt>
    <dgm:pt modelId="{7262B5A2-F7B8-4D5D-ABF1-0BFC27754F4B}">
      <dgm:prSet/>
      <dgm:spPr/>
      <dgm:t>
        <a:bodyPr/>
        <a:lstStyle/>
        <a:p>
          <a:r>
            <a:rPr lang="en-GB"/>
            <a:t>Stay in place from the moment the petition is filed. </a:t>
          </a:r>
          <a:endParaRPr lang="en-US"/>
        </a:p>
      </dgm:t>
    </dgm:pt>
    <dgm:pt modelId="{660AE2F0-1AC8-45E1-A4AA-74F5BA1CC499}" type="parTrans" cxnId="{725BA1E1-1237-4A12-B1C0-421CE06EC195}">
      <dgm:prSet/>
      <dgm:spPr/>
      <dgm:t>
        <a:bodyPr/>
        <a:lstStyle/>
        <a:p>
          <a:endParaRPr lang="en-US"/>
        </a:p>
      </dgm:t>
    </dgm:pt>
    <dgm:pt modelId="{501AF93F-BB06-4EEB-8FDB-A6B7E32CDD55}" type="sibTrans" cxnId="{725BA1E1-1237-4A12-B1C0-421CE06EC195}">
      <dgm:prSet/>
      <dgm:spPr/>
      <dgm:t>
        <a:bodyPr/>
        <a:lstStyle/>
        <a:p>
          <a:endParaRPr lang="en-US"/>
        </a:p>
      </dgm:t>
    </dgm:pt>
    <dgm:pt modelId="{8521C993-AE59-4D04-92E5-A80676E2F450}" type="pres">
      <dgm:prSet presAssocID="{F3BFE994-30EB-4F30-87F6-E03448B2635E}" presName="linear" presStyleCnt="0">
        <dgm:presLayoutVars>
          <dgm:animLvl val="lvl"/>
          <dgm:resizeHandles val="exact"/>
        </dgm:presLayoutVars>
      </dgm:prSet>
      <dgm:spPr/>
    </dgm:pt>
    <dgm:pt modelId="{854B5AFE-6A8A-4E7A-A42F-0CD681109021}" type="pres">
      <dgm:prSet presAssocID="{F6E1E22B-17CD-465A-BD4C-D08A40426269}" presName="parentText" presStyleLbl="node1" presStyleIdx="0" presStyleCnt="3">
        <dgm:presLayoutVars>
          <dgm:chMax val="0"/>
          <dgm:bulletEnabled val="1"/>
        </dgm:presLayoutVars>
      </dgm:prSet>
      <dgm:spPr/>
    </dgm:pt>
    <dgm:pt modelId="{B3300EBF-0A7C-4AAD-8CB7-532630DDF971}" type="pres">
      <dgm:prSet presAssocID="{F6E1E22B-17CD-465A-BD4C-D08A40426269}" presName="childText" presStyleLbl="revTx" presStyleIdx="0" presStyleCnt="3">
        <dgm:presLayoutVars>
          <dgm:bulletEnabled val="1"/>
        </dgm:presLayoutVars>
      </dgm:prSet>
      <dgm:spPr/>
    </dgm:pt>
    <dgm:pt modelId="{6AE3BB3C-B61A-4184-85A8-7E48947BAA39}" type="pres">
      <dgm:prSet presAssocID="{E61FA559-7424-4542-B0AF-3927068A61F4}" presName="parentText" presStyleLbl="node1" presStyleIdx="1" presStyleCnt="3">
        <dgm:presLayoutVars>
          <dgm:chMax val="0"/>
          <dgm:bulletEnabled val="1"/>
        </dgm:presLayoutVars>
      </dgm:prSet>
      <dgm:spPr/>
    </dgm:pt>
    <dgm:pt modelId="{72B8236D-B628-4C6F-9004-5C2AD82C946A}" type="pres">
      <dgm:prSet presAssocID="{E61FA559-7424-4542-B0AF-3927068A61F4}" presName="childText" presStyleLbl="revTx" presStyleIdx="1" presStyleCnt="3">
        <dgm:presLayoutVars>
          <dgm:bulletEnabled val="1"/>
        </dgm:presLayoutVars>
      </dgm:prSet>
      <dgm:spPr/>
    </dgm:pt>
    <dgm:pt modelId="{5777FAFB-632A-46CC-93A8-5BC9BDEBB689}" type="pres">
      <dgm:prSet presAssocID="{40B3D15E-4A61-4B0F-9B95-D9F411CCD032}" presName="parentText" presStyleLbl="node1" presStyleIdx="2" presStyleCnt="3">
        <dgm:presLayoutVars>
          <dgm:chMax val="0"/>
          <dgm:bulletEnabled val="1"/>
        </dgm:presLayoutVars>
      </dgm:prSet>
      <dgm:spPr/>
    </dgm:pt>
    <dgm:pt modelId="{36063F67-39DD-4E0B-B6B2-63D20AF2E5D9}" type="pres">
      <dgm:prSet presAssocID="{40B3D15E-4A61-4B0F-9B95-D9F411CCD032}" presName="childText" presStyleLbl="revTx" presStyleIdx="2" presStyleCnt="3">
        <dgm:presLayoutVars>
          <dgm:bulletEnabled val="1"/>
        </dgm:presLayoutVars>
      </dgm:prSet>
      <dgm:spPr/>
    </dgm:pt>
  </dgm:ptLst>
  <dgm:cxnLst>
    <dgm:cxn modelId="{37E82500-0246-4BEC-9F88-940FCCFE56B4}" type="presOf" srcId="{75D8B8FA-4496-4488-88F2-9D3951B6BF28}" destId="{72B8236D-B628-4C6F-9004-5C2AD82C946A}" srcOrd="0" destOrd="0" presId="urn:microsoft.com/office/officeart/2005/8/layout/vList2"/>
    <dgm:cxn modelId="{5FBF2A06-370D-4DE6-89DF-EAF1EE48A817}" type="presOf" srcId="{AE28A013-6B2A-4B4A-B245-26E97B7FD75F}" destId="{72B8236D-B628-4C6F-9004-5C2AD82C946A}" srcOrd="0" destOrd="1" presId="urn:microsoft.com/office/officeart/2005/8/layout/vList2"/>
    <dgm:cxn modelId="{AA739107-D1D8-4832-B487-023A372F0E0C}" type="presOf" srcId="{C9E663A5-50F4-4E4E-99F3-73F896666BC5}" destId="{B3300EBF-0A7C-4AAD-8CB7-532630DDF971}" srcOrd="0" destOrd="0" presId="urn:microsoft.com/office/officeart/2005/8/layout/vList2"/>
    <dgm:cxn modelId="{F5695908-B0A9-45BA-8475-292B99349377}" srcId="{F6E1E22B-17CD-465A-BD4C-D08A40426269}" destId="{880FDF8A-8901-451C-BC54-CE941AFA2485}" srcOrd="2" destOrd="0" parTransId="{D8F9DCEB-F813-40BA-960D-9A2272249551}" sibTransId="{229DE5A7-8C02-4BE5-B1BA-5761B161E87C}"/>
    <dgm:cxn modelId="{000AC21E-29B4-4C99-AE4A-7235A5CBC8FF}" srcId="{F6E1E22B-17CD-465A-BD4C-D08A40426269}" destId="{DD2A9527-B41E-4F9B-A759-144A070452B3}" srcOrd="1" destOrd="0" parTransId="{93147DEE-004D-4E68-9F5B-29D5DBBA69EE}" sibTransId="{6E800B7B-9BAC-4381-8E16-A9BFC65D5814}"/>
    <dgm:cxn modelId="{715C6E27-95A6-4B60-81CF-D8B222CE4C3A}" type="presOf" srcId="{A5F8BFFE-8ACE-4183-918D-1D0FC5027144}" destId="{72B8236D-B628-4C6F-9004-5C2AD82C946A}" srcOrd="0" destOrd="2" presId="urn:microsoft.com/office/officeart/2005/8/layout/vList2"/>
    <dgm:cxn modelId="{61AF082C-AF08-4BD9-9839-98A232BF57FA}" type="presOf" srcId="{F529ECF2-FFC4-40CE-89D2-F93CBA9D4FFC}" destId="{36063F67-39DD-4E0B-B6B2-63D20AF2E5D9}" srcOrd="0" destOrd="1" presId="urn:microsoft.com/office/officeart/2005/8/layout/vList2"/>
    <dgm:cxn modelId="{04472F31-0C5E-4779-8B7E-F256CA532D0D}" type="presOf" srcId="{DD2A9527-B41E-4F9B-A759-144A070452B3}" destId="{B3300EBF-0A7C-4AAD-8CB7-532630DDF971}" srcOrd="0" destOrd="1" presId="urn:microsoft.com/office/officeart/2005/8/layout/vList2"/>
    <dgm:cxn modelId="{D37ED241-C329-41DE-9A79-26D1322625F8}" srcId="{E61FA559-7424-4542-B0AF-3927068A61F4}" destId="{75D8B8FA-4496-4488-88F2-9D3951B6BF28}" srcOrd="0" destOrd="0" parTransId="{FE7A55CE-58B1-4494-87E1-260AA3C7C06A}" sibTransId="{A80E91B8-560D-4457-A629-5DF0A332DE29}"/>
    <dgm:cxn modelId="{4ED1E64C-656F-4045-A8EF-ACCF387C0EB5}" srcId="{F3BFE994-30EB-4F30-87F6-E03448B2635E}" destId="{E61FA559-7424-4542-B0AF-3927068A61F4}" srcOrd="1" destOrd="0" parTransId="{1757654C-BF3B-4CA1-A883-1FEB5FAAB57A}" sibTransId="{ABE4B5A0-CE31-43FB-A02A-4E370ECAFCE3}"/>
    <dgm:cxn modelId="{9F23556D-662A-4D35-9D3B-FE705514AF02}" srcId="{E61FA559-7424-4542-B0AF-3927068A61F4}" destId="{A5F8BFFE-8ACE-4183-918D-1D0FC5027144}" srcOrd="2" destOrd="0" parTransId="{C29154EE-EEF5-4975-B07A-3CF4A94191A8}" sibTransId="{174C985B-EED9-46E7-8AB4-3DD0964366C7}"/>
    <dgm:cxn modelId="{58DA1372-D8DD-4E6A-82ED-B44004A67A2F}" type="presOf" srcId="{652AA807-7B1D-4FBD-9601-8E2FC1E9B39E}" destId="{36063F67-39DD-4E0B-B6B2-63D20AF2E5D9}" srcOrd="0" destOrd="0" presId="urn:microsoft.com/office/officeart/2005/8/layout/vList2"/>
    <dgm:cxn modelId="{BB87AB72-BDF5-417B-B6BF-87ED86CC7DA1}" type="presOf" srcId="{880FDF8A-8901-451C-BC54-CE941AFA2485}" destId="{B3300EBF-0A7C-4AAD-8CB7-532630DDF971}" srcOrd="0" destOrd="2" presId="urn:microsoft.com/office/officeart/2005/8/layout/vList2"/>
    <dgm:cxn modelId="{C3E43F86-C796-4FA3-869F-703C40A98A22}" type="presOf" srcId="{7262B5A2-F7B8-4D5D-ABF1-0BFC27754F4B}" destId="{36063F67-39DD-4E0B-B6B2-63D20AF2E5D9}" srcOrd="0" destOrd="2" presId="urn:microsoft.com/office/officeart/2005/8/layout/vList2"/>
    <dgm:cxn modelId="{4F82B992-78DD-4410-8CAA-AA9A10C8BC56}" type="presOf" srcId="{F3BFE994-30EB-4F30-87F6-E03448B2635E}" destId="{8521C993-AE59-4D04-92E5-A80676E2F450}" srcOrd="0" destOrd="0" presId="urn:microsoft.com/office/officeart/2005/8/layout/vList2"/>
    <dgm:cxn modelId="{DF937896-8238-4621-9B5F-2621B10E4658}" srcId="{40B3D15E-4A61-4B0F-9B95-D9F411CCD032}" destId="{652AA807-7B1D-4FBD-9601-8E2FC1E9B39E}" srcOrd="0" destOrd="0" parTransId="{0492FA01-026C-4EC3-AF7B-C8FB423D33CC}" sibTransId="{C390876F-838E-4A11-999E-A7D1FCB9811B}"/>
    <dgm:cxn modelId="{695AC0C1-BA21-430F-A816-12C3AB22B00E}" srcId="{40B3D15E-4A61-4B0F-9B95-D9F411CCD032}" destId="{F529ECF2-FFC4-40CE-89D2-F93CBA9D4FFC}" srcOrd="1" destOrd="0" parTransId="{8F8AF237-E96F-4AEB-B892-3979B366C957}" sibTransId="{7A386AEB-934B-4D2F-92F1-64C74B245778}"/>
    <dgm:cxn modelId="{69E3FAD2-2ADE-4297-ACB2-2DC42CC6B9F6}" type="presOf" srcId="{F6E1E22B-17CD-465A-BD4C-D08A40426269}" destId="{854B5AFE-6A8A-4E7A-A42F-0CD681109021}" srcOrd="0" destOrd="0" presId="urn:microsoft.com/office/officeart/2005/8/layout/vList2"/>
    <dgm:cxn modelId="{725BA1E1-1237-4A12-B1C0-421CE06EC195}" srcId="{40B3D15E-4A61-4B0F-9B95-D9F411CCD032}" destId="{7262B5A2-F7B8-4D5D-ABF1-0BFC27754F4B}" srcOrd="2" destOrd="0" parTransId="{660AE2F0-1AC8-45E1-A4AA-74F5BA1CC499}" sibTransId="{501AF93F-BB06-4EEB-8FDB-A6B7E32CDD55}"/>
    <dgm:cxn modelId="{025594E7-4531-4319-984B-35B982FB0EAC}" srcId="{F3BFE994-30EB-4F30-87F6-E03448B2635E}" destId="{F6E1E22B-17CD-465A-BD4C-D08A40426269}" srcOrd="0" destOrd="0" parTransId="{201CF4E3-25BC-4876-8D48-856FB91254BE}" sibTransId="{611A7B40-B06C-45B5-8C2D-2F65DCE2AC0E}"/>
    <dgm:cxn modelId="{08FC10E8-1037-46C1-B9FF-1EE7CA04C8E0}" type="presOf" srcId="{40B3D15E-4A61-4B0F-9B95-D9F411CCD032}" destId="{5777FAFB-632A-46CC-93A8-5BC9BDEBB689}" srcOrd="0" destOrd="0" presId="urn:microsoft.com/office/officeart/2005/8/layout/vList2"/>
    <dgm:cxn modelId="{801197E9-851B-417C-8D0D-905A99667504}" type="presOf" srcId="{E61FA559-7424-4542-B0AF-3927068A61F4}" destId="{6AE3BB3C-B61A-4184-85A8-7E48947BAA39}" srcOrd="0" destOrd="0" presId="urn:microsoft.com/office/officeart/2005/8/layout/vList2"/>
    <dgm:cxn modelId="{9EC9C4E9-CB33-46D5-8E56-50BAB1B6FDF7}" srcId="{F6E1E22B-17CD-465A-BD4C-D08A40426269}" destId="{C9E663A5-50F4-4E4E-99F3-73F896666BC5}" srcOrd="0" destOrd="0" parTransId="{1627B4A5-E6A1-4151-A4EE-2050B4D5C07F}" sibTransId="{BC84650D-9A6E-45F0-A94A-BF62483991BF}"/>
    <dgm:cxn modelId="{51F04DEB-A939-4A8D-9D1F-475C949413E5}" srcId="{F3BFE994-30EB-4F30-87F6-E03448B2635E}" destId="{40B3D15E-4A61-4B0F-9B95-D9F411CCD032}" srcOrd="2" destOrd="0" parTransId="{DFA87A92-9CC3-420E-B17B-2754E054D150}" sibTransId="{40164EF7-1E67-4B59-B2E2-BF60F1F1010E}"/>
    <dgm:cxn modelId="{E5F040FC-EAA9-4EE8-B879-B3C48576EF85}" srcId="{E61FA559-7424-4542-B0AF-3927068A61F4}" destId="{AE28A013-6B2A-4B4A-B245-26E97B7FD75F}" srcOrd="1" destOrd="0" parTransId="{66B4FFE8-C962-4ED1-BC72-753BD3F8A9AA}" sibTransId="{38994BBA-21E9-4E8E-9BC5-6C966CA50929}"/>
    <dgm:cxn modelId="{CF6CBD1B-A15A-4F19-809F-ACC14BB0EF50}" type="presParOf" srcId="{8521C993-AE59-4D04-92E5-A80676E2F450}" destId="{854B5AFE-6A8A-4E7A-A42F-0CD681109021}" srcOrd="0" destOrd="0" presId="urn:microsoft.com/office/officeart/2005/8/layout/vList2"/>
    <dgm:cxn modelId="{D3201180-85E9-43D6-BDC9-F95E237B4266}" type="presParOf" srcId="{8521C993-AE59-4D04-92E5-A80676E2F450}" destId="{B3300EBF-0A7C-4AAD-8CB7-532630DDF971}" srcOrd="1" destOrd="0" presId="urn:microsoft.com/office/officeart/2005/8/layout/vList2"/>
    <dgm:cxn modelId="{7A711298-D461-44B6-B3D8-60B27FCFB686}" type="presParOf" srcId="{8521C993-AE59-4D04-92E5-A80676E2F450}" destId="{6AE3BB3C-B61A-4184-85A8-7E48947BAA39}" srcOrd="2" destOrd="0" presId="urn:microsoft.com/office/officeart/2005/8/layout/vList2"/>
    <dgm:cxn modelId="{ABA82F66-9C2E-4DD1-B3F8-8EF192C5ECFC}" type="presParOf" srcId="{8521C993-AE59-4D04-92E5-A80676E2F450}" destId="{72B8236D-B628-4C6F-9004-5C2AD82C946A}" srcOrd="3" destOrd="0" presId="urn:microsoft.com/office/officeart/2005/8/layout/vList2"/>
    <dgm:cxn modelId="{82D2DD69-7984-4640-9F90-8E8972358CD5}" type="presParOf" srcId="{8521C993-AE59-4D04-92E5-A80676E2F450}" destId="{5777FAFB-632A-46CC-93A8-5BC9BDEBB689}" srcOrd="4" destOrd="0" presId="urn:microsoft.com/office/officeart/2005/8/layout/vList2"/>
    <dgm:cxn modelId="{28E7902F-7800-4198-A847-FD6F5716984E}" type="presParOf" srcId="{8521C993-AE59-4D04-92E5-A80676E2F450}" destId="{36063F67-39DD-4E0B-B6B2-63D20AF2E5D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4EABA4-8FA4-4608-A9F2-3F29748D9FB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EBB11F0C-58BB-4CA5-9016-31B0A594483A}">
      <dgm:prSet/>
      <dgm:spPr>
        <a:solidFill>
          <a:srgbClr val="FC0000"/>
        </a:solidFill>
      </dgm:spPr>
      <dgm:t>
        <a:bodyPr/>
        <a:lstStyle/>
        <a:p>
          <a:r>
            <a:rPr lang="en-GB"/>
            <a:t>Schemes of Arrangement:</a:t>
          </a:r>
          <a:endParaRPr lang="en-US"/>
        </a:p>
      </dgm:t>
    </dgm:pt>
    <dgm:pt modelId="{38DFEAEF-24B6-49E6-9838-0F36508CCAAC}" type="parTrans" cxnId="{FD370CE8-98FD-4DCB-9D06-93BDACDCBCAD}">
      <dgm:prSet/>
      <dgm:spPr/>
      <dgm:t>
        <a:bodyPr/>
        <a:lstStyle/>
        <a:p>
          <a:endParaRPr lang="en-US"/>
        </a:p>
      </dgm:t>
    </dgm:pt>
    <dgm:pt modelId="{661A7F26-EED0-4402-ABBA-592354037D52}" type="sibTrans" cxnId="{FD370CE8-98FD-4DCB-9D06-93BDACDCBCAD}">
      <dgm:prSet/>
      <dgm:spPr/>
      <dgm:t>
        <a:bodyPr/>
        <a:lstStyle/>
        <a:p>
          <a:endParaRPr lang="en-US"/>
        </a:p>
      </dgm:t>
    </dgm:pt>
    <dgm:pt modelId="{61E5A07E-34A4-4C60-8C70-78EECE88FAD5}">
      <dgm:prSet/>
      <dgm:spPr>
        <a:ln>
          <a:solidFill>
            <a:schemeClr val="bg1"/>
          </a:solidFill>
        </a:ln>
      </dgm:spPr>
      <dgm:t>
        <a:bodyPr/>
        <a:lstStyle/>
        <a:p>
          <a:r>
            <a:rPr lang="en-GB" dirty="0"/>
            <a:t>May be used to compromise third party debt (likely through ‘deed of release’); see </a:t>
          </a:r>
          <a:r>
            <a:rPr lang="en-GB" i="1" dirty="0"/>
            <a:t>Re Sphinx</a:t>
          </a:r>
          <a:r>
            <a:rPr lang="en-GB" dirty="0"/>
            <a:t> [2010 (1) CILR 452].</a:t>
          </a:r>
          <a:endParaRPr lang="en-US" dirty="0"/>
        </a:p>
      </dgm:t>
    </dgm:pt>
    <dgm:pt modelId="{F4F7D558-695A-4169-89EC-5C39BA1B5E4B}" type="parTrans" cxnId="{4E9BFAE6-13FF-48E8-B815-009D88CF87AD}">
      <dgm:prSet/>
      <dgm:spPr/>
      <dgm:t>
        <a:bodyPr/>
        <a:lstStyle/>
        <a:p>
          <a:endParaRPr lang="en-US"/>
        </a:p>
      </dgm:t>
    </dgm:pt>
    <dgm:pt modelId="{CE863820-7F35-4617-8C09-F6C1B9248CD9}" type="sibTrans" cxnId="{4E9BFAE6-13FF-48E8-B815-009D88CF87AD}">
      <dgm:prSet/>
      <dgm:spPr/>
      <dgm:t>
        <a:bodyPr/>
        <a:lstStyle/>
        <a:p>
          <a:endParaRPr lang="en-US"/>
        </a:p>
      </dgm:t>
    </dgm:pt>
    <dgm:pt modelId="{322FEB73-D28A-4CA6-9AB4-46AA506493FB}">
      <dgm:prSet/>
      <dgm:spPr>
        <a:ln>
          <a:solidFill>
            <a:schemeClr val="bg1"/>
          </a:solidFill>
        </a:ln>
      </dgm:spPr>
      <dgm:t>
        <a:bodyPr/>
        <a:lstStyle/>
        <a:p>
          <a:r>
            <a:rPr lang="en-GB" dirty="0"/>
            <a:t>Third parties need not be a party to the scheme of arrangement but would be a party to the ‘deed of release’. </a:t>
          </a:r>
          <a:endParaRPr lang="en-US" dirty="0"/>
        </a:p>
      </dgm:t>
    </dgm:pt>
    <dgm:pt modelId="{9FF6C3CF-20B7-4CD6-AA66-8553BF653FEF}" type="parTrans" cxnId="{FD0FA31B-FC4F-45E4-9BC0-651FB6BC7E1C}">
      <dgm:prSet/>
      <dgm:spPr/>
      <dgm:t>
        <a:bodyPr/>
        <a:lstStyle/>
        <a:p>
          <a:endParaRPr lang="en-US"/>
        </a:p>
      </dgm:t>
    </dgm:pt>
    <dgm:pt modelId="{60DE71C9-7692-447A-ADDA-0EB3126CAF72}" type="sibTrans" cxnId="{FD0FA31B-FC4F-45E4-9BC0-651FB6BC7E1C}">
      <dgm:prSet/>
      <dgm:spPr/>
      <dgm:t>
        <a:bodyPr/>
        <a:lstStyle/>
        <a:p>
          <a:endParaRPr lang="en-US"/>
        </a:p>
      </dgm:t>
    </dgm:pt>
    <dgm:pt modelId="{331FA0AF-E5EF-410D-9583-3CC236C37EBB}">
      <dgm:prSet/>
      <dgm:spPr>
        <a:solidFill>
          <a:srgbClr val="1D1DB8"/>
        </a:solidFill>
        <a:ln>
          <a:solidFill>
            <a:schemeClr val="bg1"/>
          </a:solidFill>
        </a:ln>
      </dgm:spPr>
      <dgm:t>
        <a:bodyPr/>
        <a:lstStyle/>
        <a:p>
          <a:r>
            <a:rPr lang="en-GB" dirty="0"/>
            <a:t>Restructuring in Provision Liquidation</a:t>
          </a:r>
          <a:endParaRPr lang="en-US" dirty="0"/>
        </a:p>
      </dgm:t>
    </dgm:pt>
    <dgm:pt modelId="{BFE7EAD4-072E-4C5D-BCEE-A503ADA71CC3}" type="parTrans" cxnId="{8A4214AB-E449-421E-A39D-B1A66DA5AC6D}">
      <dgm:prSet/>
      <dgm:spPr/>
      <dgm:t>
        <a:bodyPr/>
        <a:lstStyle/>
        <a:p>
          <a:endParaRPr lang="en-US"/>
        </a:p>
      </dgm:t>
    </dgm:pt>
    <dgm:pt modelId="{49AA35BF-B686-4213-89BF-9084B8EC5D10}" type="sibTrans" cxnId="{8A4214AB-E449-421E-A39D-B1A66DA5AC6D}">
      <dgm:prSet/>
      <dgm:spPr/>
      <dgm:t>
        <a:bodyPr/>
        <a:lstStyle/>
        <a:p>
          <a:endParaRPr lang="en-US"/>
        </a:p>
      </dgm:t>
    </dgm:pt>
    <dgm:pt modelId="{CD94667B-3220-4AED-91B5-14F015FAC665}">
      <dgm:prSet/>
      <dgm:spPr>
        <a:ln>
          <a:solidFill>
            <a:schemeClr val="bg1"/>
          </a:solidFill>
        </a:ln>
      </dgm:spPr>
      <dgm:t>
        <a:bodyPr/>
        <a:lstStyle/>
        <a:p>
          <a:r>
            <a:rPr lang="en-GB" dirty="0"/>
            <a:t>Can be used to propose interlinked / inter-conditional schemes of arrangements in relation to multiple related companies, whereby the schemes are inter-conditional upon each being approved (e.g. </a:t>
          </a:r>
          <a:r>
            <a:rPr lang="en-GB" i="1" dirty="0"/>
            <a:t>In re Ocean Rig</a:t>
          </a:r>
          <a:r>
            <a:rPr lang="en-GB" dirty="0"/>
            <a:t> [2017 (2) CILR 495]). </a:t>
          </a:r>
          <a:endParaRPr lang="en-US" dirty="0"/>
        </a:p>
      </dgm:t>
    </dgm:pt>
    <dgm:pt modelId="{2731724B-BD57-4F38-8CAE-5538B7D48E0E}" type="parTrans" cxnId="{CD4B1F19-3201-40B5-9618-770E46D6D050}">
      <dgm:prSet/>
      <dgm:spPr/>
      <dgm:t>
        <a:bodyPr/>
        <a:lstStyle/>
        <a:p>
          <a:endParaRPr lang="en-US"/>
        </a:p>
      </dgm:t>
    </dgm:pt>
    <dgm:pt modelId="{6CB184CA-68A8-4603-A35C-CA0CB45B2BAA}" type="sibTrans" cxnId="{CD4B1F19-3201-40B5-9618-770E46D6D050}">
      <dgm:prSet/>
      <dgm:spPr/>
      <dgm:t>
        <a:bodyPr/>
        <a:lstStyle/>
        <a:p>
          <a:endParaRPr lang="en-US"/>
        </a:p>
      </dgm:t>
    </dgm:pt>
    <dgm:pt modelId="{F108366A-23D5-4B5E-828C-AA276D0A1425}">
      <dgm:prSet/>
      <dgm:spPr>
        <a:solidFill>
          <a:srgbClr val="009440"/>
        </a:solidFill>
        <a:ln>
          <a:solidFill>
            <a:schemeClr val="bg1"/>
          </a:solidFill>
        </a:ln>
      </dgm:spPr>
      <dgm:t>
        <a:bodyPr/>
        <a:lstStyle/>
        <a:p>
          <a:r>
            <a:rPr lang="en-GB" dirty="0"/>
            <a:t>Restructuring Officer Regime</a:t>
          </a:r>
          <a:endParaRPr lang="en-US" dirty="0"/>
        </a:p>
      </dgm:t>
    </dgm:pt>
    <dgm:pt modelId="{640935EA-847E-4A48-A775-1A600BCC5F52}" type="parTrans" cxnId="{153F4038-D4B9-4854-85DA-830C44A8D389}">
      <dgm:prSet/>
      <dgm:spPr/>
      <dgm:t>
        <a:bodyPr/>
        <a:lstStyle/>
        <a:p>
          <a:endParaRPr lang="en-US"/>
        </a:p>
      </dgm:t>
    </dgm:pt>
    <dgm:pt modelId="{CA86BB43-D6EB-4321-A81B-028B3E12E035}" type="sibTrans" cxnId="{153F4038-D4B9-4854-85DA-830C44A8D389}">
      <dgm:prSet/>
      <dgm:spPr/>
      <dgm:t>
        <a:bodyPr/>
        <a:lstStyle/>
        <a:p>
          <a:endParaRPr lang="en-US"/>
        </a:p>
      </dgm:t>
    </dgm:pt>
    <dgm:pt modelId="{7B18CCA7-4F83-4F28-9EAE-B108C38981DB}">
      <dgm:prSet/>
      <dgm:spPr>
        <a:solidFill>
          <a:schemeClr val="bg1">
            <a:alpha val="90000"/>
          </a:schemeClr>
        </a:solidFill>
        <a:ln>
          <a:solidFill>
            <a:schemeClr val="bg1"/>
          </a:solidFill>
        </a:ln>
      </dgm:spPr>
      <dgm:t>
        <a:bodyPr/>
        <a:lstStyle/>
        <a:p>
          <a:r>
            <a:rPr lang="en-GB" dirty="0"/>
            <a:t>Similar principles apply as PL regime. </a:t>
          </a:r>
          <a:endParaRPr lang="en-US" dirty="0"/>
        </a:p>
      </dgm:t>
    </dgm:pt>
    <dgm:pt modelId="{0BB29B89-A2CF-472A-A497-5ED401F315B4}" type="parTrans" cxnId="{1ADE6B1A-1E56-4BBE-9819-8937EA07B6B3}">
      <dgm:prSet/>
      <dgm:spPr/>
      <dgm:t>
        <a:bodyPr/>
        <a:lstStyle/>
        <a:p>
          <a:endParaRPr lang="en-US"/>
        </a:p>
      </dgm:t>
    </dgm:pt>
    <dgm:pt modelId="{864AC028-9914-4C80-B231-082C11CD75AE}" type="sibTrans" cxnId="{1ADE6B1A-1E56-4BBE-9819-8937EA07B6B3}">
      <dgm:prSet/>
      <dgm:spPr/>
      <dgm:t>
        <a:bodyPr/>
        <a:lstStyle/>
        <a:p>
          <a:endParaRPr lang="en-US"/>
        </a:p>
      </dgm:t>
    </dgm:pt>
    <dgm:pt modelId="{4E3B65EF-52CD-482D-A8B7-11B21C46079E}">
      <dgm:prSet/>
      <dgm:spPr>
        <a:solidFill>
          <a:schemeClr val="bg1">
            <a:alpha val="90000"/>
          </a:schemeClr>
        </a:solidFill>
        <a:ln>
          <a:solidFill>
            <a:schemeClr val="bg1"/>
          </a:solidFill>
        </a:ln>
      </dgm:spPr>
      <dgm:t>
        <a:bodyPr/>
        <a:lstStyle/>
        <a:p>
          <a:r>
            <a:rPr lang="en-GB" dirty="0"/>
            <a:t>Result is effectively substantive consolidation. Procedural consolidation is not achieved as each individual entity will need to have a PL or RO appointed. </a:t>
          </a:r>
          <a:endParaRPr lang="en-US" dirty="0"/>
        </a:p>
      </dgm:t>
    </dgm:pt>
    <dgm:pt modelId="{CDDCE140-432D-469B-B16D-A2DB036D9281}" type="parTrans" cxnId="{2FADC9E8-8C5E-44D2-8810-0D7A612BD8F8}">
      <dgm:prSet/>
      <dgm:spPr/>
      <dgm:t>
        <a:bodyPr/>
        <a:lstStyle/>
        <a:p>
          <a:endParaRPr lang="en-US"/>
        </a:p>
      </dgm:t>
    </dgm:pt>
    <dgm:pt modelId="{028B0E72-2022-446D-A2D8-F83367E1F505}" type="sibTrans" cxnId="{2FADC9E8-8C5E-44D2-8810-0D7A612BD8F8}">
      <dgm:prSet/>
      <dgm:spPr/>
      <dgm:t>
        <a:bodyPr/>
        <a:lstStyle/>
        <a:p>
          <a:endParaRPr lang="en-US"/>
        </a:p>
      </dgm:t>
    </dgm:pt>
    <dgm:pt modelId="{FE92E6AF-75F5-4F36-901D-B19737625A77}">
      <dgm:prSet/>
      <dgm:spPr>
        <a:solidFill>
          <a:schemeClr val="bg1">
            <a:alpha val="90000"/>
          </a:schemeClr>
        </a:solidFill>
        <a:ln>
          <a:solidFill>
            <a:schemeClr val="bg1"/>
          </a:solidFill>
        </a:ln>
      </dgm:spPr>
      <dgm:t>
        <a:bodyPr/>
        <a:lstStyle/>
        <a:p>
          <a:r>
            <a:rPr lang="en-GB"/>
            <a:t>Compromises and arrangements in the context of a liquidation may also result in substantive (rather than procedural) consolidation through asset pooling orders (see eg </a:t>
          </a:r>
          <a:r>
            <a:rPr lang="en-GB" i="1"/>
            <a:t>In the matter of BCCI (Overseas) Limited</a:t>
          </a:r>
          <a:r>
            <a:rPr lang="en-GB"/>
            <a:t> [2000 CILR 1].</a:t>
          </a:r>
          <a:endParaRPr lang="en-US"/>
        </a:p>
      </dgm:t>
    </dgm:pt>
    <dgm:pt modelId="{070F6662-BBC3-42E4-B46E-444AD6233E52}" type="parTrans" cxnId="{219952DC-8DE5-4613-A5FF-90B45515BE26}">
      <dgm:prSet/>
      <dgm:spPr/>
      <dgm:t>
        <a:bodyPr/>
        <a:lstStyle/>
        <a:p>
          <a:endParaRPr lang="en-US"/>
        </a:p>
      </dgm:t>
    </dgm:pt>
    <dgm:pt modelId="{DCC152EA-3B88-40B6-B4F0-657709E68219}" type="sibTrans" cxnId="{219952DC-8DE5-4613-A5FF-90B45515BE26}">
      <dgm:prSet/>
      <dgm:spPr/>
      <dgm:t>
        <a:bodyPr/>
        <a:lstStyle/>
        <a:p>
          <a:endParaRPr lang="en-US"/>
        </a:p>
      </dgm:t>
    </dgm:pt>
    <dgm:pt modelId="{D5759767-848A-4E40-B9D4-686AA1904B15}" type="pres">
      <dgm:prSet presAssocID="{514EABA4-8FA4-4608-A9F2-3F29748D9FB3}" presName="linear" presStyleCnt="0">
        <dgm:presLayoutVars>
          <dgm:animLvl val="lvl"/>
          <dgm:resizeHandles val="exact"/>
        </dgm:presLayoutVars>
      </dgm:prSet>
      <dgm:spPr/>
    </dgm:pt>
    <dgm:pt modelId="{801F8048-9BF0-4E20-9E7A-9A32C8E24CF0}" type="pres">
      <dgm:prSet presAssocID="{EBB11F0C-58BB-4CA5-9016-31B0A594483A}" presName="parentText" presStyleLbl="node1" presStyleIdx="0" presStyleCnt="3">
        <dgm:presLayoutVars>
          <dgm:chMax val="0"/>
          <dgm:bulletEnabled val="1"/>
        </dgm:presLayoutVars>
      </dgm:prSet>
      <dgm:spPr/>
    </dgm:pt>
    <dgm:pt modelId="{39D7ABFC-5F7E-486B-80B2-A1F796EF0652}" type="pres">
      <dgm:prSet presAssocID="{EBB11F0C-58BB-4CA5-9016-31B0A594483A}" presName="childText" presStyleLbl="revTx" presStyleIdx="0" presStyleCnt="3">
        <dgm:presLayoutVars>
          <dgm:bulletEnabled val="1"/>
        </dgm:presLayoutVars>
      </dgm:prSet>
      <dgm:spPr/>
    </dgm:pt>
    <dgm:pt modelId="{D2D0D5C3-9962-4711-AF03-4CAB60A74698}" type="pres">
      <dgm:prSet presAssocID="{331FA0AF-E5EF-410D-9583-3CC236C37EBB}" presName="parentText" presStyleLbl="node1" presStyleIdx="1" presStyleCnt="3">
        <dgm:presLayoutVars>
          <dgm:chMax val="0"/>
          <dgm:bulletEnabled val="1"/>
        </dgm:presLayoutVars>
      </dgm:prSet>
      <dgm:spPr/>
    </dgm:pt>
    <dgm:pt modelId="{825C6B40-5EA5-4FF0-932A-8D45C7DDDDDD}" type="pres">
      <dgm:prSet presAssocID="{331FA0AF-E5EF-410D-9583-3CC236C37EBB}" presName="childText" presStyleLbl="revTx" presStyleIdx="1" presStyleCnt="3">
        <dgm:presLayoutVars>
          <dgm:bulletEnabled val="1"/>
        </dgm:presLayoutVars>
      </dgm:prSet>
      <dgm:spPr/>
    </dgm:pt>
    <dgm:pt modelId="{D31D7752-FAC1-41FE-A6B6-4200E6365BF6}" type="pres">
      <dgm:prSet presAssocID="{F108366A-23D5-4B5E-828C-AA276D0A1425}" presName="parentText" presStyleLbl="node1" presStyleIdx="2" presStyleCnt="3">
        <dgm:presLayoutVars>
          <dgm:chMax val="0"/>
          <dgm:bulletEnabled val="1"/>
        </dgm:presLayoutVars>
      </dgm:prSet>
      <dgm:spPr/>
    </dgm:pt>
    <dgm:pt modelId="{8B758479-D116-4661-8BDE-2923349561EF}" type="pres">
      <dgm:prSet presAssocID="{F108366A-23D5-4B5E-828C-AA276D0A1425}" presName="childText" presStyleLbl="revTx" presStyleIdx="2" presStyleCnt="3">
        <dgm:presLayoutVars>
          <dgm:bulletEnabled val="1"/>
        </dgm:presLayoutVars>
      </dgm:prSet>
      <dgm:spPr/>
    </dgm:pt>
  </dgm:ptLst>
  <dgm:cxnLst>
    <dgm:cxn modelId="{90F26D0D-F554-4122-8F74-0870905F2026}" type="presOf" srcId="{FE92E6AF-75F5-4F36-901D-B19737625A77}" destId="{8B758479-D116-4661-8BDE-2923349561EF}" srcOrd="0" destOrd="2" presId="urn:microsoft.com/office/officeart/2005/8/layout/vList2"/>
    <dgm:cxn modelId="{CD4B1F19-3201-40B5-9618-770E46D6D050}" srcId="{331FA0AF-E5EF-410D-9583-3CC236C37EBB}" destId="{CD94667B-3220-4AED-91B5-14F015FAC665}" srcOrd="0" destOrd="0" parTransId="{2731724B-BD57-4F38-8CAE-5538B7D48E0E}" sibTransId="{6CB184CA-68A8-4603-A35C-CA0CB45B2BAA}"/>
    <dgm:cxn modelId="{1ADE6B1A-1E56-4BBE-9819-8937EA07B6B3}" srcId="{F108366A-23D5-4B5E-828C-AA276D0A1425}" destId="{7B18CCA7-4F83-4F28-9EAE-B108C38981DB}" srcOrd="0" destOrd="0" parTransId="{0BB29B89-A2CF-472A-A497-5ED401F315B4}" sibTransId="{864AC028-9914-4C80-B231-082C11CD75AE}"/>
    <dgm:cxn modelId="{FD0FA31B-FC4F-45E4-9BC0-651FB6BC7E1C}" srcId="{EBB11F0C-58BB-4CA5-9016-31B0A594483A}" destId="{322FEB73-D28A-4CA6-9AB4-46AA506493FB}" srcOrd="1" destOrd="0" parTransId="{9FF6C3CF-20B7-4CD6-AA66-8553BF653FEF}" sibTransId="{60DE71C9-7692-447A-ADDA-0EB3126CAF72}"/>
    <dgm:cxn modelId="{DF420235-864A-424F-B629-562097342770}" type="presOf" srcId="{F108366A-23D5-4B5E-828C-AA276D0A1425}" destId="{D31D7752-FAC1-41FE-A6B6-4200E6365BF6}" srcOrd="0" destOrd="0" presId="urn:microsoft.com/office/officeart/2005/8/layout/vList2"/>
    <dgm:cxn modelId="{5A3D5935-3D7B-4043-B9C1-A7097501A501}" type="presOf" srcId="{322FEB73-D28A-4CA6-9AB4-46AA506493FB}" destId="{39D7ABFC-5F7E-486B-80B2-A1F796EF0652}" srcOrd="0" destOrd="1" presId="urn:microsoft.com/office/officeart/2005/8/layout/vList2"/>
    <dgm:cxn modelId="{153F4038-D4B9-4854-85DA-830C44A8D389}" srcId="{514EABA4-8FA4-4608-A9F2-3F29748D9FB3}" destId="{F108366A-23D5-4B5E-828C-AA276D0A1425}" srcOrd="2" destOrd="0" parTransId="{640935EA-847E-4A48-A775-1A600BCC5F52}" sibTransId="{CA86BB43-D6EB-4321-A81B-028B3E12E035}"/>
    <dgm:cxn modelId="{ADE2CE3B-1651-4946-B55B-6943F3CB63D2}" type="presOf" srcId="{514EABA4-8FA4-4608-A9F2-3F29748D9FB3}" destId="{D5759767-848A-4E40-B9D4-686AA1904B15}" srcOrd="0" destOrd="0" presId="urn:microsoft.com/office/officeart/2005/8/layout/vList2"/>
    <dgm:cxn modelId="{B1E2DF41-2394-4D09-9C5F-E67826018368}" type="presOf" srcId="{4E3B65EF-52CD-482D-A8B7-11B21C46079E}" destId="{8B758479-D116-4661-8BDE-2923349561EF}" srcOrd="0" destOrd="1" presId="urn:microsoft.com/office/officeart/2005/8/layout/vList2"/>
    <dgm:cxn modelId="{85661144-41F5-4AD8-9FA9-511F54E72AB0}" type="presOf" srcId="{331FA0AF-E5EF-410D-9583-3CC236C37EBB}" destId="{D2D0D5C3-9962-4711-AF03-4CAB60A74698}" srcOrd="0" destOrd="0" presId="urn:microsoft.com/office/officeart/2005/8/layout/vList2"/>
    <dgm:cxn modelId="{A894F756-B1BD-4004-992A-1AB6D13D3052}" type="presOf" srcId="{EBB11F0C-58BB-4CA5-9016-31B0A594483A}" destId="{801F8048-9BF0-4E20-9E7A-9A32C8E24CF0}" srcOrd="0" destOrd="0" presId="urn:microsoft.com/office/officeart/2005/8/layout/vList2"/>
    <dgm:cxn modelId="{D49A687E-65D9-424D-8335-06AAD31D8608}" type="presOf" srcId="{61E5A07E-34A4-4C60-8C70-78EECE88FAD5}" destId="{39D7ABFC-5F7E-486B-80B2-A1F796EF0652}" srcOrd="0" destOrd="0" presId="urn:microsoft.com/office/officeart/2005/8/layout/vList2"/>
    <dgm:cxn modelId="{E27A4586-D204-4C04-A8B2-43E1B52E7857}" type="presOf" srcId="{7B18CCA7-4F83-4F28-9EAE-B108C38981DB}" destId="{8B758479-D116-4661-8BDE-2923349561EF}" srcOrd="0" destOrd="0" presId="urn:microsoft.com/office/officeart/2005/8/layout/vList2"/>
    <dgm:cxn modelId="{8A4214AB-E449-421E-A39D-B1A66DA5AC6D}" srcId="{514EABA4-8FA4-4608-A9F2-3F29748D9FB3}" destId="{331FA0AF-E5EF-410D-9583-3CC236C37EBB}" srcOrd="1" destOrd="0" parTransId="{BFE7EAD4-072E-4C5D-BCEE-A503ADA71CC3}" sibTransId="{49AA35BF-B686-4213-89BF-9084B8EC5D10}"/>
    <dgm:cxn modelId="{344F96B5-02C2-454A-B7A3-A1E05E325C43}" type="presOf" srcId="{CD94667B-3220-4AED-91B5-14F015FAC665}" destId="{825C6B40-5EA5-4FF0-932A-8D45C7DDDDDD}" srcOrd="0" destOrd="0" presId="urn:microsoft.com/office/officeart/2005/8/layout/vList2"/>
    <dgm:cxn modelId="{219952DC-8DE5-4613-A5FF-90B45515BE26}" srcId="{F108366A-23D5-4B5E-828C-AA276D0A1425}" destId="{FE92E6AF-75F5-4F36-901D-B19737625A77}" srcOrd="2" destOrd="0" parTransId="{070F6662-BBC3-42E4-B46E-444AD6233E52}" sibTransId="{DCC152EA-3B88-40B6-B4F0-657709E68219}"/>
    <dgm:cxn modelId="{4E9BFAE6-13FF-48E8-B815-009D88CF87AD}" srcId="{EBB11F0C-58BB-4CA5-9016-31B0A594483A}" destId="{61E5A07E-34A4-4C60-8C70-78EECE88FAD5}" srcOrd="0" destOrd="0" parTransId="{F4F7D558-695A-4169-89EC-5C39BA1B5E4B}" sibTransId="{CE863820-7F35-4617-8C09-F6C1B9248CD9}"/>
    <dgm:cxn modelId="{FD370CE8-98FD-4DCB-9D06-93BDACDCBCAD}" srcId="{514EABA4-8FA4-4608-A9F2-3F29748D9FB3}" destId="{EBB11F0C-58BB-4CA5-9016-31B0A594483A}" srcOrd="0" destOrd="0" parTransId="{38DFEAEF-24B6-49E6-9838-0F36508CCAAC}" sibTransId="{661A7F26-EED0-4402-ABBA-592354037D52}"/>
    <dgm:cxn modelId="{2FADC9E8-8C5E-44D2-8810-0D7A612BD8F8}" srcId="{F108366A-23D5-4B5E-828C-AA276D0A1425}" destId="{4E3B65EF-52CD-482D-A8B7-11B21C46079E}" srcOrd="1" destOrd="0" parTransId="{CDDCE140-432D-469B-B16D-A2DB036D9281}" sibTransId="{028B0E72-2022-446D-A2D8-F83367E1F505}"/>
    <dgm:cxn modelId="{5988EB05-F598-4BE3-B330-B8205DA9A395}" type="presParOf" srcId="{D5759767-848A-4E40-B9D4-686AA1904B15}" destId="{801F8048-9BF0-4E20-9E7A-9A32C8E24CF0}" srcOrd="0" destOrd="0" presId="urn:microsoft.com/office/officeart/2005/8/layout/vList2"/>
    <dgm:cxn modelId="{0E4969D7-40E4-4E53-8B83-19061B54AEDB}" type="presParOf" srcId="{D5759767-848A-4E40-B9D4-686AA1904B15}" destId="{39D7ABFC-5F7E-486B-80B2-A1F796EF0652}" srcOrd="1" destOrd="0" presId="urn:microsoft.com/office/officeart/2005/8/layout/vList2"/>
    <dgm:cxn modelId="{33A9BA08-4DF8-4394-B8C9-B3E33889EFD6}" type="presParOf" srcId="{D5759767-848A-4E40-B9D4-686AA1904B15}" destId="{D2D0D5C3-9962-4711-AF03-4CAB60A74698}" srcOrd="2" destOrd="0" presId="urn:microsoft.com/office/officeart/2005/8/layout/vList2"/>
    <dgm:cxn modelId="{86BE2B18-C101-4469-BFD8-D44E544A8562}" type="presParOf" srcId="{D5759767-848A-4E40-B9D4-686AA1904B15}" destId="{825C6B40-5EA5-4FF0-932A-8D45C7DDDDDD}" srcOrd="3" destOrd="0" presId="urn:microsoft.com/office/officeart/2005/8/layout/vList2"/>
    <dgm:cxn modelId="{44EBDA26-65C7-4E52-80C9-8C16CB47400F}" type="presParOf" srcId="{D5759767-848A-4E40-B9D4-686AA1904B15}" destId="{D31D7752-FAC1-41FE-A6B6-4200E6365BF6}" srcOrd="4" destOrd="0" presId="urn:microsoft.com/office/officeart/2005/8/layout/vList2"/>
    <dgm:cxn modelId="{B34A69A4-B1FF-4AB6-8881-0DF1685AAE2F}" type="presParOf" srcId="{D5759767-848A-4E40-B9D4-686AA1904B15}" destId="{8B758479-D116-4661-8BDE-2923349561EF}" srcOrd="5" destOrd="0" presId="urn:microsoft.com/office/officeart/2005/8/layout/vList2"/>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A58978-FE03-4C88-816E-4EA93068E4F1}" type="doc">
      <dgm:prSet loTypeId="urn:microsoft.com/office/officeart/2016/7/layout/VerticalSolidActionList" loCatId="List" qsTypeId="urn:microsoft.com/office/officeart/2005/8/quickstyle/simple5" qsCatId="simple" csTypeId="urn:microsoft.com/office/officeart/2005/8/colors/colorful2" csCatId="colorful" phldr="1"/>
      <dgm:spPr/>
      <dgm:t>
        <a:bodyPr/>
        <a:lstStyle/>
        <a:p>
          <a:endParaRPr lang="en-US"/>
        </a:p>
      </dgm:t>
    </dgm:pt>
    <dgm:pt modelId="{C74E0917-F2E8-41CD-A9C8-8B30C3F28C52}">
      <dgm:prSet/>
      <dgm:spPr/>
      <dgm:t>
        <a:bodyPr/>
        <a:lstStyle/>
        <a:p>
          <a:r>
            <a:rPr lang="en-GB"/>
            <a:t>Part 9 Schemes of Arrangement </a:t>
          </a:r>
          <a:endParaRPr lang="en-US"/>
        </a:p>
      </dgm:t>
    </dgm:pt>
    <dgm:pt modelId="{9AAA7E00-9FC0-4EE6-B926-18759EFF1D40}" type="parTrans" cxnId="{91D99632-3DE9-4F9B-ADD6-15DCD35FD1AC}">
      <dgm:prSet/>
      <dgm:spPr/>
      <dgm:t>
        <a:bodyPr/>
        <a:lstStyle/>
        <a:p>
          <a:endParaRPr lang="en-US"/>
        </a:p>
      </dgm:t>
    </dgm:pt>
    <dgm:pt modelId="{AD30BE8A-8072-4371-B075-1795A1E6CB15}" type="sibTrans" cxnId="{91D99632-3DE9-4F9B-ADD6-15DCD35FD1AC}">
      <dgm:prSet/>
      <dgm:spPr/>
      <dgm:t>
        <a:bodyPr/>
        <a:lstStyle/>
        <a:p>
          <a:endParaRPr lang="en-US"/>
        </a:p>
      </dgm:t>
    </dgm:pt>
    <dgm:pt modelId="{EA34E44F-7AE4-4D6F-B2E9-BFF3EAD58CD2}">
      <dgm:prSet/>
      <dgm:spPr/>
      <dgm:t>
        <a:bodyPr/>
        <a:lstStyle/>
        <a:p>
          <a:r>
            <a:rPr lang="en-GB"/>
            <a:t>Similar to Part 26 English Schemes of Arrangement</a:t>
          </a:r>
          <a:endParaRPr lang="en-US"/>
        </a:p>
      </dgm:t>
    </dgm:pt>
    <dgm:pt modelId="{2102C7B2-43B3-46AF-8C10-637A69516A4D}" type="parTrans" cxnId="{E0CE3135-FE20-4FD0-8A0D-BB9E70AE32D8}">
      <dgm:prSet/>
      <dgm:spPr/>
      <dgm:t>
        <a:bodyPr/>
        <a:lstStyle/>
        <a:p>
          <a:endParaRPr lang="en-US"/>
        </a:p>
      </dgm:t>
    </dgm:pt>
    <dgm:pt modelId="{38972915-33A5-48F8-932E-6DAF7490DD4F}" type="sibTrans" cxnId="{E0CE3135-FE20-4FD0-8A0D-BB9E70AE32D8}">
      <dgm:prSet/>
      <dgm:spPr/>
      <dgm:t>
        <a:bodyPr/>
        <a:lstStyle/>
        <a:p>
          <a:endParaRPr lang="en-US"/>
        </a:p>
      </dgm:t>
    </dgm:pt>
    <dgm:pt modelId="{8B39E0B6-EB6C-4F14-AD25-97E233434287}">
      <dgm:prSet/>
      <dgm:spPr/>
      <dgm:t>
        <a:bodyPr/>
        <a:lstStyle/>
        <a:p>
          <a:r>
            <a:rPr lang="en-GB"/>
            <a:t>Ireland is ‘Pro-Release’ Jurisdiction for Third Party Releases</a:t>
          </a:r>
          <a:endParaRPr lang="en-US"/>
        </a:p>
      </dgm:t>
    </dgm:pt>
    <dgm:pt modelId="{521FD0BB-F690-4268-A327-65B22460D99E}" type="parTrans" cxnId="{26BE59BB-B4A0-40BA-8B84-A09FE0451896}">
      <dgm:prSet/>
      <dgm:spPr/>
      <dgm:t>
        <a:bodyPr/>
        <a:lstStyle/>
        <a:p>
          <a:endParaRPr lang="en-US"/>
        </a:p>
      </dgm:t>
    </dgm:pt>
    <dgm:pt modelId="{7478900B-973F-4119-AF36-DA832C55C572}" type="sibTrans" cxnId="{26BE59BB-B4A0-40BA-8B84-A09FE0451896}">
      <dgm:prSet/>
      <dgm:spPr/>
      <dgm:t>
        <a:bodyPr/>
        <a:lstStyle/>
        <a:p>
          <a:endParaRPr lang="en-US"/>
        </a:p>
      </dgm:t>
    </dgm:pt>
    <dgm:pt modelId="{DCC90E2D-5E6C-4F8B-82D6-CD5E03921907}">
      <dgm:prSet/>
      <dgm:spPr/>
      <dgm:t>
        <a:bodyPr/>
        <a:lstStyle/>
        <a:p>
          <a:r>
            <a:rPr lang="en-GB" dirty="0"/>
            <a:t>Deeds of Contribution may be used to consolidate liabilities into one entity</a:t>
          </a:r>
          <a:endParaRPr lang="en-US" dirty="0"/>
        </a:p>
      </dgm:t>
    </dgm:pt>
    <dgm:pt modelId="{07EE846D-07FA-4413-B7EC-E6E99C60109B}" type="parTrans" cxnId="{74E5A432-5E71-4DD8-95E2-D60FD1531E72}">
      <dgm:prSet/>
      <dgm:spPr/>
      <dgm:t>
        <a:bodyPr/>
        <a:lstStyle/>
        <a:p>
          <a:endParaRPr lang="en-US"/>
        </a:p>
      </dgm:t>
    </dgm:pt>
    <dgm:pt modelId="{21DB1756-94C8-4596-86C3-77B8A98D3828}" type="sibTrans" cxnId="{74E5A432-5E71-4DD8-95E2-D60FD1531E72}">
      <dgm:prSet/>
      <dgm:spPr/>
      <dgm:t>
        <a:bodyPr/>
        <a:lstStyle/>
        <a:p>
          <a:endParaRPr lang="en-US"/>
        </a:p>
      </dgm:t>
    </dgm:pt>
    <dgm:pt modelId="{CBC6FD7F-3CFE-4C84-9931-91643B17EA55}">
      <dgm:prSet/>
      <dgm:spPr/>
      <dgm:t>
        <a:bodyPr/>
        <a:lstStyle/>
        <a:p>
          <a:r>
            <a:rPr lang="en-GB"/>
            <a:t>Stay available for litigation, but not automatic</a:t>
          </a:r>
          <a:endParaRPr lang="en-US"/>
        </a:p>
      </dgm:t>
    </dgm:pt>
    <dgm:pt modelId="{1B5396CA-23A3-4C2E-8946-956B5E79ED97}" type="parTrans" cxnId="{083730A9-BC59-4D98-90C0-59B1F28E50FE}">
      <dgm:prSet/>
      <dgm:spPr/>
      <dgm:t>
        <a:bodyPr/>
        <a:lstStyle/>
        <a:p>
          <a:endParaRPr lang="en-US"/>
        </a:p>
      </dgm:t>
    </dgm:pt>
    <dgm:pt modelId="{617F4011-A1DD-4AE1-A091-8A8A9B728E5B}" type="sibTrans" cxnId="{083730A9-BC59-4D98-90C0-59B1F28E50FE}">
      <dgm:prSet/>
      <dgm:spPr/>
      <dgm:t>
        <a:bodyPr/>
        <a:lstStyle/>
        <a:p>
          <a:endParaRPr lang="en-US"/>
        </a:p>
      </dgm:t>
    </dgm:pt>
    <dgm:pt modelId="{5EFB1137-161C-4CE0-A39B-152EF8FDB3EB}">
      <dgm:prSet/>
      <dgm:spPr/>
      <dgm:t>
        <a:bodyPr/>
        <a:lstStyle/>
        <a:p>
          <a:r>
            <a:rPr lang="en-GB"/>
            <a:t>Part 10 Examinership</a:t>
          </a:r>
          <a:endParaRPr lang="en-US"/>
        </a:p>
      </dgm:t>
    </dgm:pt>
    <dgm:pt modelId="{1277765D-0529-486F-B488-4B408175F787}" type="parTrans" cxnId="{A4E2E0ED-9E9F-41C5-90F3-F097AC6F7D6C}">
      <dgm:prSet/>
      <dgm:spPr/>
      <dgm:t>
        <a:bodyPr/>
        <a:lstStyle/>
        <a:p>
          <a:endParaRPr lang="en-US"/>
        </a:p>
      </dgm:t>
    </dgm:pt>
    <dgm:pt modelId="{FCE71049-D0AF-4472-9C42-9B673BE17D73}" type="sibTrans" cxnId="{A4E2E0ED-9E9F-41C5-90F3-F097AC6F7D6C}">
      <dgm:prSet/>
      <dgm:spPr/>
      <dgm:t>
        <a:bodyPr/>
        <a:lstStyle/>
        <a:p>
          <a:endParaRPr lang="en-US"/>
        </a:p>
      </dgm:t>
    </dgm:pt>
    <dgm:pt modelId="{15E3EF8E-9D9B-4D3A-ADBE-41C7ADF152F1}">
      <dgm:prSet/>
      <dgm:spPr/>
      <dgm:t>
        <a:bodyPr/>
        <a:lstStyle/>
        <a:p>
          <a:r>
            <a:rPr lang="en-GB" dirty="0"/>
            <a:t>Similar to US Chapter 11</a:t>
          </a:r>
          <a:endParaRPr lang="en-US" dirty="0"/>
        </a:p>
      </dgm:t>
    </dgm:pt>
    <dgm:pt modelId="{A9A5164E-2F1E-4113-A149-B41A4B364642}" type="parTrans" cxnId="{2E6AFA28-2A22-491E-9311-E8DBBA0F51BE}">
      <dgm:prSet/>
      <dgm:spPr/>
      <dgm:t>
        <a:bodyPr/>
        <a:lstStyle/>
        <a:p>
          <a:endParaRPr lang="en-US"/>
        </a:p>
      </dgm:t>
    </dgm:pt>
    <dgm:pt modelId="{124E614E-E6A8-4D23-AC6F-4C85969D23A8}" type="sibTrans" cxnId="{2E6AFA28-2A22-491E-9311-E8DBBA0F51BE}">
      <dgm:prSet/>
      <dgm:spPr/>
      <dgm:t>
        <a:bodyPr/>
        <a:lstStyle/>
        <a:p>
          <a:endParaRPr lang="en-US"/>
        </a:p>
      </dgm:t>
    </dgm:pt>
    <dgm:pt modelId="{EDD28FA0-C92B-4A7C-80D0-E3626B0173A2}">
      <dgm:prSet/>
      <dgm:spPr/>
      <dgm:t>
        <a:bodyPr/>
        <a:lstStyle/>
        <a:p>
          <a:r>
            <a:rPr lang="en-GB" dirty="0"/>
            <a:t>Automatic Stay Imposed for Company AND Third Parties (e.g. guarantors)</a:t>
          </a:r>
          <a:endParaRPr lang="en-US" dirty="0"/>
        </a:p>
      </dgm:t>
    </dgm:pt>
    <dgm:pt modelId="{6A9F05B7-8BA2-400A-8407-22D11322D3ED}" type="parTrans" cxnId="{77C352A4-4AAA-4B7A-8EEF-071F59D0E38E}">
      <dgm:prSet/>
      <dgm:spPr/>
      <dgm:t>
        <a:bodyPr/>
        <a:lstStyle/>
        <a:p>
          <a:endParaRPr lang="en-US"/>
        </a:p>
      </dgm:t>
    </dgm:pt>
    <dgm:pt modelId="{79268AE2-4CAC-4A7B-8C0B-4D03A381748B}" type="sibTrans" cxnId="{77C352A4-4AAA-4B7A-8EEF-071F59D0E38E}">
      <dgm:prSet/>
      <dgm:spPr/>
      <dgm:t>
        <a:bodyPr/>
        <a:lstStyle/>
        <a:p>
          <a:endParaRPr lang="en-US"/>
        </a:p>
      </dgm:t>
    </dgm:pt>
    <dgm:pt modelId="{6074726B-DCD4-4E75-AE09-C96CA2B6B977}">
      <dgm:prSet/>
      <dgm:spPr/>
      <dgm:t>
        <a:bodyPr/>
        <a:lstStyle/>
        <a:p>
          <a:r>
            <a:rPr lang="en-GB"/>
            <a:t>Where Examiners are Appointed to Guarantor Companies, Guarantees Released</a:t>
          </a:r>
          <a:endParaRPr lang="en-US"/>
        </a:p>
      </dgm:t>
    </dgm:pt>
    <dgm:pt modelId="{7DB126DF-6759-447A-A69C-C798B82BFB63}" type="parTrans" cxnId="{54738F2A-A758-4417-855A-F487B6825361}">
      <dgm:prSet/>
      <dgm:spPr/>
      <dgm:t>
        <a:bodyPr/>
        <a:lstStyle/>
        <a:p>
          <a:endParaRPr lang="en-US"/>
        </a:p>
      </dgm:t>
    </dgm:pt>
    <dgm:pt modelId="{8960E764-9379-47BF-B805-202CEA747F64}" type="sibTrans" cxnId="{54738F2A-A758-4417-855A-F487B6825361}">
      <dgm:prSet/>
      <dgm:spPr/>
      <dgm:t>
        <a:bodyPr/>
        <a:lstStyle/>
        <a:p>
          <a:endParaRPr lang="en-US"/>
        </a:p>
      </dgm:t>
    </dgm:pt>
    <dgm:pt modelId="{305C9405-19CF-4E3B-A673-D16850E7611B}">
      <dgm:prSet/>
      <dgm:spPr/>
      <dgm:t>
        <a:bodyPr/>
        <a:lstStyle/>
        <a:p>
          <a:r>
            <a:rPr lang="en-GB"/>
            <a:t>Claims Not Subtantively Consolidated, but Schemes May be Procedurally Consolidated </a:t>
          </a:r>
          <a:endParaRPr lang="en-US"/>
        </a:p>
      </dgm:t>
    </dgm:pt>
    <dgm:pt modelId="{15255962-FE77-47AD-807E-533E1820C4CC}" type="parTrans" cxnId="{F1589F9F-BF22-4D14-A876-2A68C04B71D7}">
      <dgm:prSet/>
      <dgm:spPr/>
      <dgm:t>
        <a:bodyPr/>
        <a:lstStyle/>
        <a:p>
          <a:endParaRPr lang="en-US"/>
        </a:p>
      </dgm:t>
    </dgm:pt>
    <dgm:pt modelId="{F1BB1148-B40D-4BBD-8B5C-93A5D9382C61}" type="sibTrans" cxnId="{F1589F9F-BF22-4D14-A876-2A68C04B71D7}">
      <dgm:prSet/>
      <dgm:spPr/>
      <dgm:t>
        <a:bodyPr/>
        <a:lstStyle/>
        <a:p>
          <a:endParaRPr lang="en-US"/>
        </a:p>
      </dgm:t>
    </dgm:pt>
    <dgm:pt modelId="{FBB6ABE2-E308-4C4C-96CB-CB41F01DCFBC}" type="pres">
      <dgm:prSet presAssocID="{CFA58978-FE03-4C88-816E-4EA93068E4F1}" presName="Name0" presStyleCnt="0">
        <dgm:presLayoutVars>
          <dgm:dir/>
          <dgm:animLvl val="lvl"/>
          <dgm:resizeHandles val="exact"/>
        </dgm:presLayoutVars>
      </dgm:prSet>
      <dgm:spPr/>
    </dgm:pt>
    <dgm:pt modelId="{D004FA0E-296C-4A7D-BBF4-A890E9F05633}" type="pres">
      <dgm:prSet presAssocID="{C74E0917-F2E8-41CD-A9C8-8B30C3F28C52}" presName="linNode" presStyleCnt="0"/>
      <dgm:spPr/>
    </dgm:pt>
    <dgm:pt modelId="{EEA81184-EFF5-40FC-8F1A-5C09FAC3DB25}" type="pres">
      <dgm:prSet presAssocID="{C74E0917-F2E8-41CD-A9C8-8B30C3F28C52}" presName="parentText" presStyleLbl="alignNode1" presStyleIdx="0" presStyleCnt="2">
        <dgm:presLayoutVars>
          <dgm:chMax val="1"/>
          <dgm:bulletEnabled/>
        </dgm:presLayoutVars>
      </dgm:prSet>
      <dgm:spPr/>
    </dgm:pt>
    <dgm:pt modelId="{4CACFCBB-02A1-42D9-974A-D6512E9F678E}" type="pres">
      <dgm:prSet presAssocID="{C74E0917-F2E8-41CD-A9C8-8B30C3F28C52}" presName="descendantText" presStyleLbl="alignAccFollowNode1" presStyleIdx="0" presStyleCnt="2">
        <dgm:presLayoutVars>
          <dgm:bulletEnabled/>
        </dgm:presLayoutVars>
      </dgm:prSet>
      <dgm:spPr/>
    </dgm:pt>
    <dgm:pt modelId="{04D99DE5-4C2F-43B1-A632-841476D9BEF2}" type="pres">
      <dgm:prSet presAssocID="{AD30BE8A-8072-4371-B075-1795A1E6CB15}" presName="sp" presStyleCnt="0"/>
      <dgm:spPr/>
    </dgm:pt>
    <dgm:pt modelId="{8AF0CB55-206B-43F0-9721-659F372D39C7}" type="pres">
      <dgm:prSet presAssocID="{5EFB1137-161C-4CE0-A39B-152EF8FDB3EB}" presName="linNode" presStyleCnt="0"/>
      <dgm:spPr/>
    </dgm:pt>
    <dgm:pt modelId="{16817CE1-2DAF-435D-8495-FE8322184D0D}" type="pres">
      <dgm:prSet presAssocID="{5EFB1137-161C-4CE0-A39B-152EF8FDB3EB}" presName="parentText" presStyleLbl="alignNode1" presStyleIdx="1" presStyleCnt="2">
        <dgm:presLayoutVars>
          <dgm:chMax val="1"/>
          <dgm:bulletEnabled/>
        </dgm:presLayoutVars>
      </dgm:prSet>
      <dgm:spPr/>
    </dgm:pt>
    <dgm:pt modelId="{3C0AE9DA-F958-463C-B63B-6B6715944DB5}" type="pres">
      <dgm:prSet presAssocID="{5EFB1137-161C-4CE0-A39B-152EF8FDB3EB}" presName="descendantText" presStyleLbl="alignAccFollowNode1" presStyleIdx="1" presStyleCnt="2">
        <dgm:presLayoutVars>
          <dgm:bulletEnabled/>
        </dgm:presLayoutVars>
      </dgm:prSet>
      <dgm:spPr/>
    </dgm:pt>
  </dgm:ptLst>
  <dgm:cxnLst>
    <dgm:cxn modelId="{9D92F214-03C1-4188-B07E-BA5F668465FF}" type="presOf" srcId="{5EFB1137-161C-4CE0-A39B-152EF8FDB3EB}" destId="{16817CE1-2DAF-435D-8495-FE8322184D0D}" srcOrd="0" destOrd="0" presId="urn:microsoft.com/office/officeart/2016/7/layout/VerticalSolidActionList"/>
    <dgm:cxn modelId="{20D49E1D-7BC4-4C3D-AB55-272BE47BA447}" type="presOf" srcId="{CFA58978-FE03-4C88-816E-4EA93068E4F1}" destId="{FBB6ABE2-E308-4C4C-96CB-CB41F01DCFBC}" srcOrd="0" destOrd="0" presId="urn:microsoft.com/office/officeart/2016/7/layout/VerticalSolidActionList"/>
    <dgm:cxn modelId="{2E6AFA28-2A22-491E-9311-E8DBBA0F51BE}" srcId="{5EFB1137-161C-4CE0-A39B-152EF8FDB3EB}" destId="{15E3EF8E-9D9B-4D3A-ADBE-41C7ADF152F1}" srcOrd="0" destOrd="0" parTransId="{A9A5164E-2F1E-4113-A149-B41A4B364642}" sibTransId="{124E614E-E6A8-4D23-AC6F-4C85969D23A8}"/>
    <dgm:cxn modelId="{54738F2A-A758-4417-855A-F487B6825361}" srcId="{5EFB1137-161C-4CE0-A39B-152EF8FDB3EB}" destId="{6074726B-DCD4-4E75-AE09-C96CA2B6B977}" srcOrd="2" destOrd="0" parTransId="{7DB126DF-6759-447A-A69C-C798B82BFB63}" sibTransId="{8960E764-9379-47BF-B805-202CEA747F64}"/>
    <dgm:cxn modelId="{91D99632-3DE9-4F9B-ADD6-15DCD35FD1AC}" srcId="{CFA58978-FE03-4C88-816E-4EA93068E4F1}" destId="{C74E0917-F2E8-41CD-A9C8-8B30C3F28C52}" srcOrd="0" destOrd="0" parTransId="{9AAA7E00-9FC0-4EE6-B926-18759EFF1D40}" sibTransId="{AD30BE8A-8072-4371-B075-1795A1E6CB15}"/>
    <dgm:cxn modelId="{74E5A432-5E71-4DD8-95E2-D60FD1531E72}" srcId="{C74E0917-F2E8-41CD-A9C8-8B30C3F28C52}" destId="{DCC90E2D-5E6C-4F8B-82D6-CD5E03921907}" srcOrd="2" destOrd="0" parTransId="{07EE846D-07FA-4413-B7EC-E6E99C60109B}" sibTransId="{21DB1756-94C8-4596-86C3-77B8A98D3828}"/>
    <dgm:cxn modelId="{E0CE3135-FE20-4FD0-8A0D-BB9E70AE32D8}" srcId="{C74E0917-F2E8-41CD-A9C8-8B30C3F28C52}" destId="{EA34E44F-7AE4-4D6F-B2E9-BFF3EAD58CD2}" srcOrd="0" destOrd="0" parTransId="{2102C7B2-43B3-46AF-8C10-637A69516A4D}" sibTransId="{38972915-33A5-48F8-932E-6DAF7490DD4F}"/>
    <dgm:cxn modelId="{E3EEA037-EC67-4F63-BE1D-E6D439BAD337}" type="presOf" srcId="{8B39E0B6-EB6C-4F14-AD25-97E233434287}" destId="{4CACFCBB-02A1-42D9-974A-D6512E9F678E}" srcOrd="0" destOrd="1" presId="urn:microsoft.com/office/officeart/2016/7/layout/VerticalSolidActionList"/>
    <dgm:cxn modelId="{14C56F3A-086F-410C-9F5D-48C8A7E92DB6}" type="presOf" srcId="{15E3EF8E-9D9B-4D3A-ADBE-41C7ADF152F1}" destId="{3C0AE9DA-F958-463C-B63B-6B6715944DB5}" srcOrd="0" destOrd="0" presId="urn:microsoft.com/office/officeart/2016/7/layout/VerticalSolidActionList"/>
    <dgm:cxn modelId="{0EA07653-5548-4913-8A5D-303A0FCC949C}" type="presOf" srcId="{EDD28FA0-C92B-4A7C-80D0-E3626B0173A2}" destId="{3C0AE9DA-F958-463C-B63B-6B6715944DB5}" srcOrd="0" destOrd="1" presId="urn:microsoft.com/office/officeart/2016/7/layout/VerticalSolidActionList"/>
    <dgm:cxn modelId="{B557C059-07F7-4976-BB12-96B9CF2B900E}" type="presOf" srcId="{305C9405-19CF-4E3B-A673-D16850E7611B}" destId="{3C0AE9DA-F958-463C-B63B-6B6715944DB5}" srcOrd="0" destOrd="3" presId="urn:microsoft.com/office/officeart/2016/7/layout/VerticalSolidActionList"/>
    <dgm:cxn modelId="{2C391D8F-187E-400C-9D72-46191B13C640}" type="presOf" srcId="{DCC90E2D-5E6C-4F8B-82D6-CD5E03921907}" destId="{4CACFCBB-02A1-42D9-974A-D6512E9F678E}" srcOrd="0" destOrd="2" presId="urn:microsoft.com/office/officeart/2016/7/layout/VerticalSolidActionList"/>
    <dgm:cxn modelId="{F1589F9F-BF22-4D14-A876-2A68C04B71D7}" srcId="{5EFB1137-161C-4CE0-A39B-152EF8FDB3EB}" destId="{305C9405-19CF-4E3B-A673-D16850E7611B}" srcOrd="3" destOrd="0" parTransId="{15255962-FE77-47AD-807E-533E1820C4CC}" sibTransId="{F1BB1148-B40D-4BBD-8B5C-93A5D9382C61}"/>
    <dgm:cxn modelId="{77C352A4-4AAA-4B7A-8EEF-071F59D0E38E}" srcId="{5EFB1137-161C-4CE0-A39B-152EF8FDB3EB}" destId="{EDD28FA0-C92B-4A7C-80D0-E3626B0173A2}" srcOrd="1" destOrd="0" parTransId="{6A9F05B7-8BA2-400A-8407-22D11322D3ED}" sibTransId="{79268AE2-4CAC-4A7B-8C0B-4D03A381748B}"/>
    <dgm:cxn modelId="{083730A9-BC59-4D98-90C0-59B1F28E50FE}" srcId="{C74E0917-F2E8-41CD-A9C8-8B30C3F28C52}" destId="{CBC6FD7F-3CFE-4C84-9931-91643B17EA55}" srcOrd="3" destOrd="0" parTransId="{1B5396CA-23A3-4C2E-8946-956B5E79ED97}" sibTransId="{617F4011-A1DD-4AE1-A091-8A8A9B728E5B}"/>
    <dgm:cxn modelId="{26BE59BB-B4A0-40BA-8B84-A09FE0451896}" srcId="{C74E0917-F2E8-41CD-A9C8-8B30C3F28C52}" destId="{8B39E0B6-EB6C-4F14-AD25-97E233434287}" srcOrd="1" destOrd="0" parTransId="{521FD0BB-F690-4268-A327-65B22460D99E}" sibTransId="{7478900B-973F-4119-AF36-DA832C55C572}"/>
    <dgm:cxn modelId="{C98BB6C2-19AC-4CF9-91C4-6D7AB0BAB6A2}" type="presOf" srcId="{C74E0917-F2E8-41CD-A9C8-8B30C3F28C52}" destId="{EEA81184-EFF5-40FC-8F1A-5C09FAC3DB25}" srcOrd="0" destOrd="0" presId="urn:microsoft.com/office/officeart/2016/7/layout/VerticalSolidActionList"/>
    <dgm:cxn modelId="{F1D8B2C5-708C-423D-B7D3-DE81645CB945}" type="presOf" srcId="{EA34E44F-7AE4-4D6F-B2E9-BFF3EAD58CD2}" destId="{4CACFCBB-02A1-42D9-974A-D6512E9F678E}" srcOrd="0" destOrd="0" presId="urn:microsoft.com/office/officeart/2016/7/layout/VerticalSolidActionList"/>
    <dgm:cxn modelId="{1C6687D1-2A14-4856-9033-366739BD33EE}" type="presOf" srcId="{CBC6FD7F-3CFE-4C84-9931-91643B17EA55}" destId="{4CACFCBB-02A1-42D9-974A-D6512E9F678E}" srcOrd="0" destOrd="3" presId="urn:microsoft.com/office/officeart/2016/7/layout/VerticalSolidActionList"/>
    <dgm:cxn modelId="{A4E2E0ED-9E9F-41C5-90F3-F097AC6F7D6C}" srcId="{CFA58978-FE03-4C88-816E-4EA93068E4F1}" destId="{5EFB1137-161C-4CE0-A39B-152EF8FDB3EB}" srcOrd="1" destOrd="0" parTransId="{1277765D-0529-486F-B488-4B408175F787}" sibTransId="{FCE71049-D0AF-4472-9C42-9B673BE17D73}"/>
    <dgm:cxn modelId="{02C334F3-0CA9-4A4E-B5B3-4C1CCBF6AD01}" type="presOf" srcId="{6074726B-DCD4-4E75-AE09-C96CA2B6B977}" destId="{3C0AE9DA-F958-463C-B63B-6B6715944DB5}" srcOrd="0" destOrd="2" presId="urn:microsoft.com/office/officeart/2016/7/layout/VerticalSolidActionList"/>
    <dgm:cxn modelId="{DC30702A-CCF6-4CD8-9A3E-DF64CEC723DB}" type="presParOf" srcId="{FBB6ABE2-E308-4C4C-96CB-CB41F01DCFBC}" destId="{D004FA0E-296C-4A7D-BBF4-A890E9F05633}" srcOrd="0" destOrd="0" presId="urn:microsoft.com/office/officeart/2016/7/layout/VerticalSolidActionList"/>
    <dgm:cxn modelId="{1C4B5251-E2F7-465A-BA0F-AC0A97C1E12E}" type="presParOf" srcId="{D004FA0E-296C-4A7D-BBF4-A890E9F05633}" destId="{EEA81184-EFF5-40FC-8F1A-5C09FAC3DB25}" srcOrd="0" destOrd="0" presId="urn:microsoft.com/office/officeart/2016/7/layout/VerticalSolidActionList"/>
    <dgm:cxn modelId="{AEF7A7E8-D6BC-488B-8B98-EFDFA5842091}" type="presParOf" srcId="{D004FA0E-296C-4A7D-BBF4-A890E9F05633}" destId="{4CACFCBB-02A1-42D9-974A-D6512E9F678E}" srcOrd="1" destOrd="0" presId="urn:microsoft.com/office/officeart/2016/7/layout/VerticalSolidActionList"/>
    <dgm:cxn modelId="{7CCF25FF-E9E3-4FD0-BBA9-3EF30C7A3FEC}" type="presParOf" srcId="{FBB6ABE2-E308-4C4C-96CB-CB41F01DCFBC}" destId="{04D99DE5-4C2F-43B1-A632-841476D9BEF2}" srcOrd="1" destOrd="0" presId="urn:microsoft.com/office/officeart/2016/7/layout/VerticalSolidActionList"/>
    <dgm:cxn modelId="{527516F9-C267-4B2F-B2DD-487391C7B842}" type="presParOf" srcId="{FBB6ABE2-E308-4C4C-96CB-CB41F01DCFBC}" destId="{8AF0CB55-206B-43F0-9721-659F372D39C7}" srcOrd="2" destOrd="0" presId="urn:microsoft.com/office/officeart/2016/7/layout/VerticalSolidActionList"/>
    <dgm:cxn modelId="{D25D207D-F502-46A8-A13D-FF90C95454F1}" type="presParOf" srcId="{8AF0CB55-206B-43F0-9721-659F372D39C7}" destId="{16817CE1-2DAF-435D-8495-FE8322184D0D}" srcOrd="0" destOrd="0" presId="urn:microsoft.com/office/officeart/2016/7/layout/VerticalSolidActionList"/>
    <dgm:cxn modelId="{A521E77B-E565-47AF-9563-EA9DAE76B3E9}" type="presParOf" srcId="{8AF0CB55-206B-43F0-9721-659F372D39C7}" destId="{3C0AE9DA-F958-463C-B63B-6B6715944DB5}"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41B818-3FD0-4BF6-9B6B-811FD685B06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GB"/>
        </a:p>
      </dgm:t>
    </dgm:pt>
    <dgm:pt modelId="{B21F1F5C-BC0A-49F9-841C-D4979ADFC00B}">
      <dgm:prSet/>
      <dgm:spPr>
        <a:solidFill>
          <a:srgbClr val="1F8934"/>
        </a:solidFill>
      </dgm:spPr>
      <dgm:t>
        <a:bodyPr/>
        <a:lstStyle/>
        <a:p>
          <a:r>
            <a:rPr lang="en-US"/>
            <a:t>Irish Examinership - Automatic Stay</a:t>
          </a:r>
          <a:endParaRPr lang="en-GB"/>
        </a:p>
      </dgm:t>
    </dgm:pt>
    <dgm:pt modelId="{DC416A3C-008D-4192-A255-C201F9DF5CEE}" type="parTrans" cxnId="{470C2254-DC8A-44CA-97BA-5902DA03793F}">
      <dgm:prSet/>
      <dgm:spPr/>
      <dgm:t>
        <a:bodyPr/>
        <a:lstStyle/>
        <a:p>
          <a:endParaRPr lang="en-GB"/>
        </a:p>
      </dgm:t>
    </dgm:pt>
    <dgm:pt modelId="{034DEF4D-E5A3-4C32-AD48-3EF18344D6AB}" type="sibTrans" cxnId="{470C2254-DC8A-44CA-97BA-5902DA03793F}">
      <dgm:prSet/>
      <dgm:spPr/>
      <dgm:t>
        <a:bodyPr/>
        <a:lstStyle/>
        <a:p>
          <a:endParaRPr lang="en-GB"/>
        </a:p>
      </dgm:t>
    </dgm:pt>
    <dgm:pt modelId="{109C7B81-B7A4-431E-A8E9-DBCD14EFF762}">
      <dgm:prSet/>
      <dgm:spPr/>
      <dgm:t>
        <a:bodyPr/>
        <a:lstStyle/>
        <a:p>
          <a:r>
            <a:rPr lang="en-US"/>
            <a:t>Upon the appointment of an examiner, an automatic stay is imposed on creditor actions against the company</a:t>
          </a:r>
          <a:endParaRPr lang="en-GB"/>
        </a:p>
      </dgm:t>
    </dgm:pt>
    <dgm:pt modelId="{FE37A835-86AA-4465-A1CD-771DACD8639E}" type="parTrans" cxnId="{FC9261A8-4015-4065-83AC-DC6F61099C59}">
      <dgm:prSet/>
      <dgm:spPr/>
      <dgm:t>
        <a:bodyPr/>
        <a:lstStyle/>
        <a:p>
          <a:endParaRPr lang="en-GB"/>
        </a:p>
      </dgm:t>
    </dgm:pt>
    <dgm:pt modelId="{8887E292-5EB5-426B-82A3-E005361FDB45}" type="sibTrans" cxnId="{FC9261A8-4015-4065-83AC-DC6F61099C59}">
      <dgm:prSet/>
      <dgm:spPr/>
      <dgm:t>
        <a:bodyPr/>
        <a:lstStyle/>
        <a:p>
          <a:endParaRPr lang="en-GB"/>
        </a:p>
      </dgm:t>
    </dgm:pt>
    <dgm:pt modelId="{C9262E15-B158-43E5-A5DB-3D87C2EE19E7}">
      <dgm:prSet/>
      <dgm:spPr/>
      <dgm:t>
        <a:bodyPr/>
        <a:lstStyle/>
        <a:p>
          <a:r>
            <a:rPr lang="en-US"/>
            <a:t>Prohibits initiation or continuation of proceedings, execution, or enforcement against the company’s assets</a:t>
          </a:r>
          <a:endParaRPr lang="en-GB"/>
        </a:p>
      </dgm:t>
    </dgm:pt>
    <dgm:pt modelId="{F8C8D2AE-7980-4D21-AE4D-E70DD460C263}" type="parTrans" cxnId="{E3E4170C-B3CC-4A2D-948B-A3C57D0B0DDD}">
      <dgm:prSet/>
      <dgm:spPr/>
      <dgm:t>
        <a:bodyPr/>
        <a:lstStyle/>
        <a:p>
          <a:endParaRPr lang="en-GB"/>
        </a:p>
      </dgm:t>
    </dgm:pt>
    <dgm:pt modelId="{B99BF5EF-E8FD-4B29-9630-9ADB2541F620}" type="sibTrans" cxnId="{E3E4170C-B3CC-4A2D-948B-A3C57D0B0DDD}">
      <dgm:prSet/>
      <dgm:spPr/>
      <dgm:t>
        <a:bodyPr/>
        <a:lstStyle/>
        <a:p>
          <a:endParaRPr lang="en-GB"/>
        </a:p>
      </dgm:t>
    </dgm:pt>
    <dgm:pt modelId="{E79208A0-32D4-4D61-ACEA-B407BF9C9C90}">
      <dgm:prSet/>
      <dgm:spPr/>
      <dgm:t>
        <a:bodyPr/>
        <a:lstStyle/>
        <a:p>
          <a:r>
            <a:rPr lang="en-US"/>
            <a:t>Extends to secured and unsecured creditors</a:t>
          </a:r>
          <a:endParaRPr lang="en-GB"/>
        </a:p>
      </dgm:t>
    </dgm:pt>
    <dgm:pt modelId="{D7483EDA-F4AF-40F5-BDA7-58D1BA086C88}" type="parTrans" cxnId="{9A197E52-7098-4C9B-A33B-C5965D881E40}">
      <dgm:prSet/>
      <dgm:spPr/>
      <dgm:t>
        <a:bodyPr/>
        <a:lstStyle/>
        <a:p>
          <a:endParaRPr lang="en-GB"/>
        </a:p>
      </dgm:t>
    </dgm:pt>
    <dgm:pt modelId="{0BA8B02A-0F7B-4E71-B910-8D3323FBE887}" type="sibTrans" cxnId="{9A197E52-7098-4C9B-A33B-C5965D881E40}">
      <dgm:prSet/>
      <dgm:spPr/>
      <dgm:t>
        <a:bodyPr/>
        <a:lstStyle/>
        <a:p>
          <a:endParaRPr lang="en-GB"/>
        </a:p>
      </dgm:t>
    </dgm:pt>
    <dgm:pt modelId="{4F8181B7-2AE7-49BF-A04C-634F9F6DECB9}">
      <dgm:prSet/>
      <dgm:spPr/>
      <dgm:t>
        <a:bodyPr/>
        <a:lstStyle/>
        <a:p>
          <a:r>
            <a:rPr lang="en-US"/>
            <a:t>Typically lasts for up to 70 days, with a possible extension to 100 days by court order</a:t>
          </a:r>
          <a:endParaRPr lang="en-GB"/>
        </a:p>
      </dgm:t>
    </dgm:pt>
    <dgm:pt modelId="{BA36C74D-2D2B-4CD8-A34A-A648F9C0DA38}" type="parTrans" cxnId="{B0E1CCBD-3E16-4418-8BC7-B7FA6714B512}">
      <dgm:prSet/>
      <dgm:spPr/>
      <dgm:t>
        <a:bodyPr/>
        <a:lstStyle/>
        <a:p>
          <a:endParaRPr lang="en-GB"/>
        </a:p>
      </dgm:t>
    </dgm:pt>
    <dgm:pt modelId="{7AA2F45E-A649-446D-916F-B3970165333B}" type="sibTrans" cxnId="{B0E1CCBD-3E16-4418-8BC7-B7FA6714B512}">
      <dgm:prSet/>
      <dgm:spPr/>
      <dgm:t>
        <a:bodyPr/>
        <a:lstStyle/>
        <a:p>
          <a:endParaRPr lang="en-GB"/>
        </a:p>
      </dgm:t>
    </dgm:pt>
    <dgm:pt modelId="{D83F654E-064C-46E9-99E7-F9DD1F1DF27A}">
      <dgm:prSet/>
      <dgm:spPr/>
      <dgm:t>
        <a:bodyPr/>
        <a:lstStyle/>
        <a:p>
          <a:r>
            <a:rPr lang="en-US"/>
            <a:t>Extends to guarantors – creditors may not pursue guarantees for as long as the primary obligor is under court protection</a:t>
          </a:r>
          <a:endParaRPr lang="en-GB"/>
        </a:p>
      </dgm:t>
    </dgm:pt>
    <dgm:pt modelId="{8413D822-5182-4348-A050-F36501DB4363}" type="parTrans" cxnId="{97BE854D-2D72-472A-90F3-42158B551A52}">
      <dgm:prSet/>
      <dgm:spPr/>
      <dgm:t>
        <a:bodyPr/>
        <a:lstStyle/>
        <a:p>
          <a:endParaRPr lang="en-GB"/>
        </a:p>
      </dgm:t>
    </dgm:pt>
    <dgm:pt modelId="{606FE8B2-FCFD-493D-96FC-35789FEED3A7}" type="sibTrans" cxnId="{97BE854D-2D72-472A-90F3-42158B551A52}">
      <dgm:prSet/>
      <dgm:spPr/>
      <dgm:t>
        <a:bodyPr/>
        <a:lstStyle/>
        <a:p>
          <a:endParaRPr lang="en-GB"/>
        </a:p>
      </dgm:t>
    </dgm:pt>
    <dgm:pt modelId="{15EB7673-53A1-465A-A66D-E98A6F3A399F}">
      <dgm:prSet/>
      <dgm:spPr/>
      <dgm:t>
        <a:bodyPr/>
        <a:lstStyle/>
        <a:p>
          <a:r>
            <a:rPr lang="en-US"/>
            <a:t>Purpose: To provide the company with breathing space to formulate a scheme of arrangement with creditors.</a:t>
          </a:r>
          <a:endParaRPr lang="en-GB"/>
        </a:p>
      </dgm:t>
    </dgm:pt>
    <dgm:pt modelId="{B84D049F-14F5-4105-9E31-69C09C76BF5B}" type="parTrans" cxnId="{3FDA06C9-24CA-4766-93A4-007C08031F4E}">
      <dgm:prSet/>
      <dgm:spPr/>
      <dgm:t>
        <a:bodyPr/>
        <a:lstStyle/>
        <a:p>
          <a:endParaRPr lang="en-GB"/>
        </a:p>
      </dgm:t>
    </dgm:pt>
    <dgm:pt modelId="{1325FB86-61AA-4AEC-818E-D30B50E872A2}" type="sibTrans" cxnId="{3FDA06C9-24CA-4766-93A4-007C08031F4E}">
      <dgm:prSet/>
      <dgm:spPr/>
      <dgm:t>
        <a:bodyPr/>
        <a:lstStyle/>
        <a:p>
          <a:endParaRPr lang="en-GB"/>
        </a:p>
      </dgm:t>
    </dgm:pt>
    <dgm:pt modelId="{BF314F1E-9A61-4D45-B440-A5B046B7F268}">
      <dgm:prSet/>
      <dgm:spPr>
        <a:solidFill>
          <a:srgbClr val="EE7A2F"/>
        </a:solidFill>
      </dgm:spPr>
      <dgm:t>
        <a:bodyPr/>
        <a:lstStyle/>
        <a:p>
          <a:r>
            <a:rPr lang="en-US"/>
            <a:t>Irish Scheme of Arrangement – Limited Stay</a:t>
          </a:r>
          <a:endParaRPr lang="en-GB"/>
        </a:p>
      </dgm:t>
    </dgm:pt>
    <dgm:pt modelId="{3AF67D87-D240-4BD4-90CF-3D9A9B08790D}" type="parTrans" cxnId="{0E015176-870E-4587-A690-ED5B974E86E4}">
      <dgm:prSet/>
      <dgm:spPr/>
      <dgm:t>
        <a:bodyPr/>
        <a:lstStyle/>
        <a:p>
          <a:endParaRPr lang="en-GB"/>
        </a:p>
      </dgm:t>
    </dgm:pt>
    <dgm:pt modelId="{59A009D0-F2F1-4E99-B5CD-0A1F5BCD2C0A}" type="sibTrans" cxnId="{0E015176-870E-4587-A690-ED5B974E86E4}">
      <dgm:prSet/>
      <dgm:spPr/>
      <dgm:t>
        <a:bodyPr/>
        <a:lstStyle/>
        <a:p>
          <a:endParaRPr lang="en-GB"/>
        </a:p>
      </dgm:t>
    </dgm:pt>
    <dgm:pt modelId="{12F0CFAF-D03D-4017-8216-37A432ADAFAB}">
      <dgm:prSet/>
      <dgm:spPr/>
      <dgm:t>
        <a:bodyPr/>
        <a:lstStyle/>
        <a:p>
          <a:r>
            <a:rPr lang="en-US"/>
            <a:t>No General Moratorium: Unlike examinership, the Irish scheme of arrangement does not provide for a general stay on creditor actions.</a:t>
          </a:r>
          <a:endParaRPr lang="en-GB"/>
        </a:p>
      </dgm:t>
    </dgm:pt>
    <dgm:pt modelId="{02476A1B-5773-467F-8744-5952DAF9BC20}" type="parTrans" cxnId="{1E35E0F5-88FD-437B-85B6-286164CEA213}">
      <dgm:prSet/>
      <dgm:spPr/>
      <dgm:t>
        <a:bodyPr/>
        <a:lstStyle/>
        <a:p>
          <a:endParaRPr lang="en-GB"/>
        </a:p>
      </dgm:t>
    </dgm:pt>
    <dgm:pt modelId="{1FE85405-5F77-45A7-837F-11D3BB4A53C0}" type="sibTrans" cxnId="{1E35E0F5-88FD-437B-85B6-286164CEA213}">
      <dgm:prSet/>
      <dgm:spPr/>
      <dgm:t>
        <a:bodyPr/>
        <a:lstStyle/>
        <a:p>
          <a:endParaRPr lang="en-GB"/>
        </a:p>
      </dgm:t>
    </dgm:pt>
    <dgm:pt modelId="{D122FB79-BEB6-48F7-845A-5D601B26EBB7}">
      <dgm:prSet/>
      <dgm:spPr/>
      <dgm:t>
        <a:bodyPr/>
        <a:lstStyle/>
        <a:p>
          <a:r>
            <a:rPr lang="en-US"/>
            <a:t>Litigation Stay Only: The court may stay ongoing litigation, but this does not extend to enforcement actions.</a:t>
          </a:r>
          <a:endParaRPr lang="en-GB"/>
        </a:p>
      </dgm:t>
    </dgm:pt>
    <dgm:pt modelId="{8A04AC49-183E-4D6E-BD86-08C647F961B5}" type="parTrans" cxnId="{5AF315B7-17D8-462A-9D7F-AA9409E2E159}">
      <dgm:prSet/>
      <dgm:spPr/>
      <dgm:t>
        <a:bodyPr/>
        <a:lstStyle/>
        <a:p>
          <a:endParaRPr lang="en-GB"/>
        </a:p>
      </dgm:t>
    </dgm:pt>
    <dgm:pt modelId="{7DAC33C5-D0AB-4CD5-80CC-6412F4D012A9}" type="sibTrans" cxnId="{5AF315B7-17D8-462A-9D7F-AA9409E2E159}">
      <dgm:prSet/>
      <dgm:spPr/>
      <dgm:t>
        <a:bodyPr/>
        <a:lstStyle/>
        <a:p>
          <a:endParaRPr lang="en-GB"/>
        </a:p>
      </dgm:t>
    </dgm:pt>
    <dgm:pt modelId="{C9A06E01-53A6-41CF-B5C4-F750F2C37CDB}">
      <dgm:prSet/>
      <dgm:spPr/>
      <dgm:t>
        <a:bodyPr/>
        <a:lstStyle/>
        <a:p>
          <a:r>
            <a:rPr lang="en-US"/>
            <a:t>Implications: Creditors may continue enforcement unless specifically restrained by the court.</a:t>
          </a:r>
          <a:endParaRPr lang="en-GB"/>
        </a:p>
      </dgm:t>
    </dgm:pt>
    <dgm:pt modelId="{F00D942D-4E56-47DF-A071-E017DAAB5156}" type="parTrans" cxnId="{01473ED0-ECBA-4EA3-B0A0-C3963EB4E7D0}">
      <dgm:prSet/>
      <dgm:spPr/>
      <dgm:t>
        <a:bodyPr/>
        <a:lstStyle/>
        <a:p>
          <a:endParaRPr lang="en-GB"/>
        </a:p>
      </dgm:t>
    </dgm:pt>
    <dgm:pt modelId="{B011E324-5304-4359-AEE5-48FC7F6F8ACB}" type="sibTrans" cxnId="{01473ED0-ECBA-4EA3-B0A0-C3963EB4E7D0}">
      <dgm:prSet/>
      <dgm:spPr/>
      <dgm:t>
        <a:bodyPr/>
        <a:lstStyle/>
        <a:p>
          <a:endParaRPr lang="en-GB"/>
        </a:p>
      </dgm:t>
    </dgm:pt>
    <dgm:pt modelId="{575AE243-8B29-41D6-9ABD-AA4C76CF084B}" type="pres">
      <dgm:prSet presAssocID="{4741B818-3FD0-4BF6-9B6B-811FD685B061}" presName="linear" presStyleCnt="0">
        <dgm:presLayoutVars>
          <dgm:animLvl val="lvl"/>
          <dgm:resizeHandles val="exact"/>
        </dgm:presLayoutVars>
      </dgm:prSet>
      <dgm:spPr/>
    </dgm:pt>
    <dgm:pt modelId="{EF6A3CB5-CBC5-4BB8-80D3-F532CBE1BE38}" type="pres">
      <dgm:prSet presAssocID="{B21F1F5C-BC0A-49F9-841C-D4979ADFC00B}" presName="parentText" presStyleLbl="node1" presStyleIdx="0" presStyleCnt="2">
        <dgm:presLayoutVars>
          <dgm:chMax val="0"/>
          <dgm:bulletEnabled val="1"/>
        </dgm:presLayoutVars>
      </dgm:prSet>
      <dgm:spPr/>
    </dgm:pt>
    <dgm:pt modelId="{E51D6C26-7AC7-4CFE-8A15-794A8EE252EE}" type="pres">
      <dgm:prSet presAssocID="{B21F1F5C-BC0A-49F9-841C-D4979ADFC00B}" presName="childText" presStyleLbl="revTx" presStyleIdx="0" presStyleCnt="2">
        <dgm:presLayoutVars>
          <dgm:bulletEnabled val="1"/>
        </dgm:presLayoutVars>
      </dgm:prSet>
      <dgm:spPr/>
    </dgm:pt>
    <dgm:pt modelId="{80A9B2EF-2930-4B98-8242-8281C661A463}" type="pres">
      <dgm:prSet presAssocID="{BF314F1E-9A61-4D45-B440-A5B046B7F268}" presName="parentText" presStyleLbl="node1" presStyleIdx="1" presStyleCnt="2">
        <dgm:presLayoutVars>
          <dgm:chMax val="0"/>
          <dgm:bulletEnabled val="1"/>
        </dgm:presLayoutVars>
      </dgm:prSet>
      <dgm:spPr/>
    </dgm:pt>
    <dgm:pt modelId="{0F2FF846-6EA7-46D5-8AFE-DE5F53083203}" type="pres">
      <dgm:prSet presAssocID="{BF314F1E-9A61-4D45-B440-A5B046B7F268}" presName="childText" presStyleLbl="revTx" presStyleIdx="1" presStyleCnt="2">
        <dgm:presLayoutVars>
          <dgm:bulletEnabled val="1"/>
        </dgm:presLayoutVars>
      </dgm:prSet>
      <dgm:spPr/>
    </dgm:pt>
  </dgm:ptLst>
  <dgm:cxnLst>
    <dgm:cxn modelId="{E3E4170C-B3CC-4A2D-948B-A3C57D0B0DDD}" srcId="{B21F1F5C-BC0A-49F9-841C-D4979ADFC00B}" destId="{C9262E15-B158-43E5-A5DB-3D87C2EE19E7}" srcOrd="1" destOrd="0" parTransId="{F8C8D2AE-7980-4D21-AE4D-E70DD460C263}" sibTransId="{B99BF5EF-E8FD-4B29-9630-9ADB2541F620}"/>
    <dgm:cxn modelId="{97BE854D-2D72-472A-90F3-42158B551A52}" srcId="{B21F1F5C-BC0A-49F9-841C-D4979ADFC00B}" destId="{D83F654E-064C-46E9-99E7-F9DD1F1DF27A}" srcOrd="4" destOrd="0" parTransId="{8413D822-5182-4348-A050-F36501DB4363}" sibTransId="{606FE8B2-FCFD-493D-96FC-35789FEED3A7}"/>
    <dgm:cxn modelId="{54BA5E50-80E0-4C8A-AF3A-C6AB63A5CA42}" type="presOf" srcId="{B21F1F5C-BC0A-49F9-841C-D4979ADFC00B}" destId="{EF6A3CB5-CBC5-4BB8-80D3-F532CBE1BE38}" srcOrd="0" destOrd="0" presId="urn:microsoft.com/office/officeart/2005/8/layout/vList2"/>
    <dgm:cxn modelId="{9A197E52-7098-4C9B-A33B-C5965D881E40}" srcId="{B21F1F5C-BC0A-49F9-841C-D4979ADFC00B}" destId="{E79208A0-32D4-4D61-ACEA-B407BF9C9C90}" srcOrd="2" destOrd="0" parTransId="{D7483EDA-F4AF-40F5-BDA7-58D1BA086C88}" sibTransId="{0BA8B02A-0F7B-4E71-B910-8D3323FBE887}"/>
    <dgm:cxn modelId="{470C2254-DC8A-44CA-97BA-5902DA03793F}" srcId="{4741B818-3FD0-4BF6-9B6B-811FD685B061}" destId="{B21F1F5C-BC0A-49F9-841C-D4979ADFC00B}" srcOrd="0" destOrd="0" parTransId="{DC416A3C-008D-4192-A255-C201F9DF5CEE}" sibTransId="{034DEF4D-E5A3-4C32-AD48-3EF18344D6AB}"/>
    <dgm:cxn modelId="{A9AD4376-DAD2-4479-8654-78649001FE15}" type="presOf" srcId="{15EB7673-53A1-465A-A66D-E98A6F3A399F}" destId="{E51D6C26-7AC7-4CFE-8A15-794A8EE252EE}" srcOrd="0" destOrd="5" presId="urn:microsoft.com/office/officeart/2005/8/layout/vList2"/>
    <dgm:cxn modelId="{0E015176-870E-4587-A690-ED5B974E86E4}" srcId="{4741B818-3FD0-4BF6-9B6B-811FD685B061}" destId="{BF314F1E-9A61-4D45-B440-A5B046B7F268}" srcOrd="1" destOrd="0" parTransId="{3AF67D87-D240-4BD4-90CF-3D9A9B08790D}" sibTransId="{59A009D0-F2F1-4E99-B5CD-0A1F5BCD2C0A}"/>
    <dgm:cxn modelId="{D3D08658-90E5-4434-A5A6-6E2537B00DB0}" type="presOf" srcId="{D122FB79-BEB6-48F7-845A-5D601B26EBB7}" destId="{0F2FF846-6EA7-46D5-8AFE-DE5F53083203}" srcOrd="0" destOrd="1" presId="urn:microsoft.com/office/officeart/2005/8/layout/vList2"/>
    <dgm:cxn modelId="{0B2E39A4-0CD8-41BF-A9D2-B087A41BF966}" type="presOf" srcId="{E79208A0-32D4-4D61-ACEA-B407BF9C9C90}" destId="{E51D6C26-7AC7-4CFE-8A15-794A8EE252EE}" srcOrd="0" destOrd="2" presId="urn:microsoft.com/office/officeart/2005/8/layout/vList2"/>
    <dgm:cxn modelId="{FC9261A8-4015-4065-83AC-DC6F61099C59}" srcId="{B21F1F5C-BC0A-49F9-841C-D4979ADFC00B}" destId="{109C7B81-B7A4-431E-A8E9-DBCD14EFF762}" srcOrd="0" destOrd="0" parTransId="{FE37A835-86AA-4465-A1CD-771DACD8639E}" sibTransId="{8887E292-5EB5-426B-82A3-E005361FDB45}"/>
    <dgm:cxn modelId="{22E614B0-17D8-4233-B689-69565E80341A}" type="presOf" srcId="{12F0CFAF-D03D-4017-8216-37A432ADAFAB}" destId="{0F2FF846-6EA7-46D5-8AFE-DE5F53083203}" srcOrd="0" destOrd="0" presId="urn:microsoft.com/office/officeart/2005/8/layout/vList2"/>
    <dgm:cxn modelId="{C9D6CAB3-BA07-4346-931D-D26D8407F61D}" type="presOf" srcId="{C9262E15-B158-43E5-A5DB-3D87C2EE19E7}" destId="{E51D6C26-7AC7-4CFE-8A15-794A8EE252EE}" srcOrd="0" destOrd="1" presId="urn:microsoft.com/office/officeart/2005/8/layout/vList2"/>
    <dgm:cxn modelId="{B65C96B5-F394-49C2-8095-5D1E70D38B33}" type="presOf" srcId="{BF314F1E-9A61-4D45-B440-A5B046B7F268}" destId="{80A9B2EF-2930-4B98-8242-8281C661A463}" srcOrd="0" destOrd="0" presId="urn:microsoft.com/office/officeart/2005/8/layout/vList2"/>
    <dgm:cxn modelId="{5AF315B7-17D8-462A-9D7F-AA9409E2E159}" srcId="{BF314F1E-9A61-4D45-B440-A5B046B7F268}" destId="{D122FB79-BEB6-48F7-845A-5D601B26EBB7}" srcOrd="1" destOrd="0" parTransId="{8A04AC49-183E-4D6E-BD86-08C647F961B5}" sibTransId="{7DAC33C5-D0AB-4CD5-80CC-6412F4D012A9}"/>
    <dgm:cxn modelId="{B0E1CCBD-3E16-4418-8BC7-B7FA6714B512}" srcId="{B21F1F5C-BC0A-49F9-841C-D4979ADFC00B}" destId="{4F8181B7-2AE7-49BF-A04C-634F9F6DECB9}" srcOrd="3" destOrd="0" parTransId="{BA36C74D-2D2B-4CD8-A34A-A648F9C0DA38}" sibTransId="{7AA2F45E-A649-446D-916F-B3970165333B}"/>
    <dgm:cxn modelId="{CA6783C2-19AE-40AF-85A4-1704C2649234}" type="presOf" srcId="{4F8181B7-2AE7-49BF-A04C-634F9F6DECB9}" destId="{E51D6C26-7AC7-4CFE-8A15-794A8EE252EE}" srcOrd="0" destOrd="3" presId="urn:microsoft.com/office/officeart/2005/8/layout/vList2"/>
    <dgm:cxn modelId="{3FDA06C9-24CA-4766-93A4-007C08031F4E}" srcId="{B21F1F5C-BC0A-49F9-841C-D4979ADFC00B}" destId="{15EB7673-53A1-465A-A66D-E98A6F3A399F}" srcOrd="5" destOrd="0" parTransId="{B84D049F-14F5-4105-9E31-69C09C76BF5B}" sibTransId="{1325FB86-61AA-4AEC-818E-D30B50E872A2}"/>
    <dgm:cxn modelId="{01473ED0-ECBA-4EA3-B0A0-C3963EB4E7D0}" srcId="{BF314F1E-9A61-4D45-B440-A5B046B7F268}" destId="{C9A06E01-53A6-41CF-B5C4-F750F2C37CDB}" srcOrd="2" destOrd="0" parTransId="{F00D942D-4E56-47DF-A071-E017DAAB5156}" sibTransId="{B011E324-5304-4359-AEE5-48FC7F6F8ACB}"/>
    <dgm:cxn modelId="{C55512D3-D5FB-42E8-87F8-FC455BC6C347}" type="presOf" srcId="{4741B818-3FD0-4BF6-9B6B-811FD685B061}" destId="{575AE243-8B29-41D6-9ABD-AA4C76CF084B}" srcOrd="0" destOrd="0" presId="urn:microsoft.com/office/officeart/2005/8/layout/vList2"/>
    <dgm:cxn modelId="{F700E7D9-D110-4CFB-BAEA-441F9F90F10F}" type="presOf" srcId="{D83F654E-064C-46E9-99E7-F9DD1F1DF27A}" destId="{E51D6C26-7AC7-4CFE-8A15-794A8EE252EE}" srcOrd="0" destOrd="4" presId="urn:microsoft.com/office/officeart/2005/8/layout/vList2"/>
    <dgm:cxn modelId="{C5D570E1-C0EC-4584-8CD4-8B3A9643691D}" type="presOf" srcId="{109C7B81-B7A4-431E-A8E9-DBCD14EFF762}" destId="{E51D6C26-7AC7-4CFE-8A15-794A8EE252EE}" srcOrd="0" destOrd="0" presId="urn:microsoft.com/office/officeart/2005/8/layout/vList2"/>
    <dgm:cxn modelId="{2AEDB2EF-CFAF-44FF-8FF6-DB1170D74BFA}" type="presOf" srcId="{C9A06E01-53A6-41CF-B5C4-F750F2C37CDB}" destId="{0F2FF846-6EA7-46D5-8AFE-DE5F53083203}" srcOrd="0" destOrd="2" presId="urn:microsoft.com/office/officeart/2005/8/layout/vList2"/>
    <dgm:cxn modelId="{1E35E0F5-88FD-437B-85B6-286164CEA213}" srcId="{BF314F1E-9A61-4D45-B440-A5B046B7F268}" destId="{12F0CFAF-D03D-4017-8216-37A432ADAFAB}" srcOrd="0" destOrd="0" parTransId="{02476A1B-5773-467F-8744-5952DAF9BC20}" sibTransId="{1FE85405-5F77-45A7-837F-11D3BB4A53C0}"/>
    <dgm:cxn modelId="{97F59B7E-043D-41D9-8F92-9278734A7058}" type="presParOf" srcId="{575AE243-8B29-41D6-9ABD-AA4C76CF084B}" destId="{EF6A3CB5-CBC5-4BB8-80D3-F532CBE1BE38}" srcOrd="0" destOrd="0" presId="urn:microsoft.com/office/officeart/2005/8/layout/vList2"/>
    <dgm:cxn modelId="{10BC7B10-E85F-4374-898E-0581F93F79C9}" type="presParOf" srcId="{575AE243-8B29-41D6-9ABD-AA4C76CF084B}" destId="{E51D6C26-7AC7-4CFE-8A15-794A8EE252EE}" srcOrd="1" destOrd="0" presId="urn:microsoft.com/office/officeart/2005/8/layout/vList2"/>
    <dgm:cxn modelId="{15D909C0-DB40-440C-9A38-1ECAF3242CDE}" type="presParOf" srcId="{575AE243-8B29-41D6-9ABD-AA4C76CF084B}" destId="{80A9B2EF-2930-4B98-8242-8281C661A463}" srcOrd="2" destOrd="0" presId="urn:microsoft.com/office/officeart/2005/8/layout/vList2"/>
    <dgm:cxn modelId="{1A1CDFFA-5D5A-4B7B-8115-5776A80877D8}" type="presParOf" srcId="{575AE243-8B29-41D6-9ABD-AA4C76CF084B}" destId="{0F2FF846-6EA7-46D5-8AFE-DE5F5308320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62933A-63F3-4430-9A1F-2C588F3275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EEA8594-AC17-4400-9E1C-9E7181B18A4E}">
      <dgm:prSet/>
      <dgm:spPr>
        <a:solidFill>
          <a:srgbClr val="1F8934"/>
        </a:solidFill>
      </dgm:spPr>
      <dgm:t>
        <a:bodyPr/>
        <a:lstStyle/>
        <a:p>
          <a:r>
            <a:rPr lang="en-GB"/>
            <a:t>Schemes </a:t>
          </a:r>
        </a:p>
      </dgm:t>
    </dgm:pt>
    <dgm:pt modelId="{3BEB375B-4DA4-4EB0-93CC-91C200A4D16A}" type="parTrans" cxnId="{20FD1B06-4FB6-4B97-AC42-B30344F9AD8C}">
      <dgm:prSet/>
      <dgm:spPr/>
      <dgm:t>
        <a:bodyPr/>
        <a:lstStyle/>
        <a:p>
          <a:endParaRPr lang="en-GB"/>
        </a:p>
      </dgm:t>
    </dgm:pt>
    <dgm:pt modelId="{5C292824-0D61-475E-8CA6-74A47BC5F25E}" type="sibTrans" cxnId="{20FD1B06-4FB6-4B97-AC42-B30344F9AD8C}">
      <dgm:prSet/>
      <dgm:spPr/>
      <dgm:t>
        <a:bodyPr/>
        <a:lstStyle/>
        <a:p>
          <a:endParaRPr lang="en-GB"/>
        </a:p>
      </dgm:t>
    </dgm:pt>
    <dgm:pt modelId="{954F48CD-128A-491C-963D-D50C1E9C9FA8}">
      <dgm:prSet/>
      <dgm:spPr/>
      <dgm:t>
        <a:bodyPr/>
        <a:lstStyle/>
        <a:p>
          <a:r>
            <a:rPr lang="en-US"/>
            <a:t>No Statutory Substantive Consolidation: The scheme does not consolidate group companies’ assets and liabilities by default</a:t>
          </a:r>
          <a:endParaRPr lang="en-GB"/>
        </a:p>
      </dgm:t>
    </dgm:pt>
    <dgm:pt modelId="{61827952-73B0-4D3C-9E3C-3668CB471C9B}" type="parTrans" cxnId="{72C8D0FC-22CB-4D85-81E7-F3C50FDED385}">
      <dgm:prSet/>
      <dgm:spPr/>
      <dgm:t>
        <a:bodyPr/>
        <a:lstStyle/>
        <a:p>
          <a:endParaRPr lang="en-GB"/>
        </a:p>
      </dgm:t>
    </dgm:pt>
    <dgm:pt modelId="{2059492B-ECD8-4018-A258-EAF9CD17760C}" type="sibTrans" cxnId="{72C8D0FC-22CB-4D85-81E7-F3C50FDED385}">
      <dgm:prSet/>
      <dgm:spPr/>
      <dgm:t>
        <a:bodyPr/>
        <a:lstStyle/>
        <a:p>
          <a:endParaRPr lang="en-GB"/>
        </a:p>
      </dgm:t>
    </dgm:pt>
    <dgm:pt modelId="{B0ED7AF0-38B1-4A2F-8D6B-D5ECDBD554B3}">
      <dgm:prSet/>
      <dgm:spPr/>
      <dgm:t>
        <a:bodyPr/>
        <a:lstStyle/>
        <a:p>
          <a:r>
            <a:rPr lang="en-US"/>
            <a:t>Deed of Contribution: Substantive consolidation can be achieved contractually, where group companies enter into a deed of contribution to pool liabilities </a:t>
          </a:r>
          <a:endParaRPr lang="en-GB"/>
        </a:p>
      </dgm:t>
    </dgm:pt>
    <dgm:pt modelId="{8090E98D-D25F-4046-AB56-6E4149878C0B}" type="parTrans" cxnId="{817CFA64-73A7-428C-81D2-9CA1FDF051B5}">
      <dgm:prSet/>
      <dgm:spPr/>
      <dgm:t>
        <a:bodyPr/>
        <a:lstStyle/>
        <a:p>
          <a:endParaRPr lang="en-GB"/>
        </a:p>
      </dgm:t>
    </dgm:pt>
    <dgm:pt modelId="{006A0F80-BD71-43B9-8740-2A17530C30FC}" type="sibTrans" cxnId="{817CFA64-73A7-428C-81D2-9CA1FDF051B5}">
      <dgm:prSet/>
      <dgm:spPr/>
      <dgm:t>
        <a:bodyPr/>
        <a:lstStyle/>
        <a:p>
          <a:endParaRPr lang="en-GB"/>
        </a:p>
      </dgm:t>
    </dgm:pt>
    <dgm:pt modelId="{B65DF2DD-F60D-4DE0-9C03-B7798DE33C51}">
      <dgm:prSet/>
      <dgm:spPr/>
      <dgm:t>
        <a:bodyPr/>
        <a:lstStyle/>
        <a:p>
          <a:r>
            <a:rPr lang="en-US"/>
            <a:t>Third-Party Releases: Possible through deeds of release, but subject to court approval and creditor consent</a:t>
          </a:r>
          <a:endParaRPr lang="en-GB"/>
        </a:p>
      </dgm:t>
    </dgm:pt>
    <dgm:pt modelId="{E8336617-FD68-4E11-8C8D-4CAE560FA75B}" type="parTrans" cxnId="{7F2F422C-E4DB-45DF-8481-A9A58C196A6E}">
      <dgm:prSet/>
      <dgm:spPr/>
      <dgm:t>
        <a:bodyPr/>
        <a:lstStyle/>
        <a:p>
          <a:endParaRPr lang="en-GB"/>
        </a:p>
      </dgm:t>
    </dgm:pt>
    <dgm:pt modelId="{D7155780-77E2-4C2A-ABF7-0F07788F9713}" type="sibTrans" cxnId="{7F2F422C-E4DB-45DF-8481-A9A58C196A6E}">
      <dgm:prSet/>
      <dgm:spPr/>
      <dgm:t>
        <a:bodyPr/>
        <a:lstStyle/>
        <a:p>
          <a:endParaRPr lang="en-GB"/>
        </a:p>
      </dgm:t>
    </dgm:pt>
    <dgm:pt modelId="{1D9496F4-7FC7-4A01-BC5E-0FFC81B436B2}">
      <dgm:prSet/>
      <dgm:spPr>
        <a:solidFill>
          <a:srgbClr val="EE7A2F"/>
        </a:solidFill>
      </dgm:spPr>
      <dgm:t>
        <a:bodyPr/>
        <a:lstStyle/>
        <a:p>
          <a:r>
            <a:rPr lang="en-US"/>
            <a:t>Examinership</a:t>
          </a:r>
          <a:endParaRPr lang="en-GB"/>
        </a:p>
      </dgm:t>
    </dgm:pt>
    <dgm:pt modelId="{3EB95FBF-B1C4-4B4E-9E9B-1DFB6B013F36}" type="parTrans" cxnId="{BEBFC8C9-7890-4040-B622-D07E7AF8B363}">
      <dgm:prSet/>
      <dgm:spPr/>
      <dgm:t>
        <a:bodyPr/>
        <a:lstStyle/>
        <a:p>
          <a:endParaRPr lang="en-GB"/>
        </a:p>
      </dgm:t>
    </dgm:pt>
    <dgm:pt modelId="{173AB9F7-966C-46F7-A727-898419F8EE1A}" type="sibTrans" cxnId="{BEBFC8C9-7890-4040-B622-D07E7AF8B363}">
      <dgm:prSet/>
      <dgm:spPr/>
      <dgm:t>
        <a:bodyPr/>
        <a:lstStyle/>
        <a:p>
          <a:endParaRPr lang="en-GB"/>
        </a:p>
      </dgm:t>
    </dgm:pt>
    <dgm:pt modelId="{3F227656-7516-4DE4-B7F8-2933F6908A3C}">
      <dgm:prSet/>
      <dgm:spPr/>
      <dgm:t>
        <a:bodyPr/>
        <a:lstStyle/>
        <a:p>
          <a:r>
            <a:rPr lang="en-US"/>
            <a:t>No Automatic Substantive Consolidation: Irish law does not provide for the automatic consolidation of assets and liabilities of group companies in examinership.</a:t>
          </a:r>
          <a:endParaRPr lang="en-GB"/>
        </a:p>
      </dgm:t>
    </dgm:pt>
    <dgm:pt modelId="{7DDE514B-1EAD-40F2-A75B-A1D752480FBA}" type="parTrans" cxnId="{56239403-A6BA-4170-8CA9-4B41E72D5DA1}">
      <dgm:prSet/>
      <dgm:spPr/>
      <dgm:t>
        <a:bodyPr/>
        <a:lstStyle/>
        <a:p>
          <a:endParaRPr lang="en-GB"/>
        </a:p>
      </dgm:t>
    </dgm:pt>
    <dgm:pt modelId="{4040148C-2E01-47F5-BFC4-DC32DFC630C1}" type="sibTrans" cxnId="{56239403-A6BA-4170-8CA9-4B41E72D5DA1}">
      <dgm:prSet/>
      <dgm:spPr/>
      <dgm:t>
        <a:bodyPr/>
        <a:lstStyle/>
        <a:p>
          <a:endParaRPr lang="en-GB"/>
        </a:p>
      </dgm:t>
    </dgm:pt>
    <dgm:pt modelId="{93F2B6F6-C883-4FF6-891E-31E905E1C573}">
      <dgm:prSet/>
      <dgm:spPr/>
      <dgm:t>
        <a:bodyPr/>
        <a:lstStyle/>
        <a:p>
          <a:r>
            <a:rPr lang="en-US"/>
            <a:t>Separate Proceedings: Each company within a group must apply for examinership individually.</a:t>
          </a:r>
          <a:endParaRPr lang="en-GB"/>
        </a:p>
      </dgm:t>
    </dgm:pt>
    <dgm:pt modelId="{AD70EEAF-5803-4FE0-A0C1-9795691519D1}" type="parTrans" cxnId="{39E62158-FD8F-41AE-8677-5C754A90579D}">
      <dgm:prSet/>
      <dgm:spPr/>
      <dgm:t>
        <a:bodyPr/>
        <a:lstStyle/>
        <a:p>
          <a:endParaRPr lang="en-GB"/>
        </a:p>
      </dgm:t>
    </dgm:pt>
    <dgm:pt modelId="{EE95D44B-918D-4B95-BF68-5B956138AEAF}" type="sibTrans" cxnId="{39E62158-FD8F-41AE-8677-5C754A90579D}">
      <dgm:prSet/>
      <dgm:spPr/>
      <dgm:t>
        <a:bodyPr/>
        <a:lstStyle/>
        <a:p>
          <a:endParaRPr lang="en-GB"/>
        </a:p>
      </dgm:t>
    </dgm:pt>
    <dgm:pt modelId="{0ED6DF46-6465-4188-9A39-5B36EE44EFD0}">
      <dgm:prSet/>
      <dgm:spPr/>
      <dgm:t>
        <a:bodyPr/>
        <a:lstStyle/>
        <a:p>
          <a:r>
            <a:rPr lang="en-US"/>
            <a:t>Court’s Discretion: The court may, in exceptional circumstances, permit joint hearings or coordinated proposals, but assets and liabilities remain ring-fenced to each legal entity.</a:t>
          </a:r>
          <a:endParaRPr lang="en-GB"/>
        </a:p>
      </dgm:t>
    </dgm:pt>
    <dgm:pt modelId="{2F927772-7283-489C-A301-DA021D3A7BD6}" type="parTrans" cxnId="{FA584BF1-7BB0-47E2-91B4-1D995FAA8728}">
      <dgm:prSet/>
      <dgm:spPr/>
      <dgm:t>
        <a:bodyPr/>
        <a:lstStyle/>
        <a:p>
          <a:endParaRPr lang="en-GB"/>
        </a:p>
      </dgm:t>
    </dgm:pt>
    <dgm:pt modelId="{C6DA840A-8ACE-4DAE-85F6-F110749DAA8D}" type="sibTrans" cxnId="{FA584BF1-7BB0-47E2-91B4-1D995FAA8728}">
      <dgm:prSet/>
      <dgm:spPr/>
      <dgm:t>
        <a:bodyPr/>
        <a:lstStyle/>
        <a:p>
          <a:endParaRPr lang="en-GB"/>
        </a:p>
      </dgm:t>
    </dgm:pt>
    <dgm:pt modelId="{82B02F05-569B-41C6-95BC-DBD521020209}">
      <dgm:prSet/>
      <dgm:spPr/>
      <dgm:t>
        <a:bodyPr/>
        <a:lstStyle/>
        <a:p>
          <a:r>
            <a:rPr lang="en-US"/>
            <a:t>Guarantor Releases: Scheme can automatically release third-party guarantees unless certain protective actions are taken - Section 548 of the CA</a:t>
          </a:r>
          <a:endParaRPr lang="en-GB"/>
        </a:p>
      </dgm:t>
    </dgm:pt>
    <dgm:pt modelId="{3CABDB88-6042-4916-A3EC-CA514759A825}" type="parTrans" cxnId="{3555EB08-0528-490D-8EFB-8994CB11DE84}">
      <dgm:prSet/>
      <dgm:spPr/>
      <dgm:t>
        <a:bodyPr/>
        <a:lstStyle/>
        <a:p>
          <a:endParaRPr lang="en-GB"/>
        </a:p>
      </dgm:t>
    </dgm:pt>
    <dgm:pt modelId="{C3EA42A8-3D4C-4CAA-A578-3B0F4C250AA6}" type="sibTrans" cxnId="{3555EB08-0528-490D-8EFB-8994CB11DE84}">
      <dgm:prSet/>
      <dgm:spPr/>
      <dgm:t>
        <a:bodyPr/>
        <a:lstStyle/>
        <a:p>
          <a:endParaRPr lang="en-GB"/>
        </a:p>
      </dgm:t>
    </dgm:pt>
    <dgm:pt modelId="{15C26922-CFDD-490B-B41F-94C43E30074E}">
      <dgm:prSet/>
      <dgm:spPr/>
      <dgm:t>
        <a:bodyPr/>
        <a:lstStyle/>
        <a:p>
          <a:r>
            <a:rPr lang="en-GB"/>
            <a:t>Winding up - Section 600 of the Companies Act 2014</a:t>
          </a:r>
        </a:p>
      </dgm:t>
    </dgm:pt>
    <dgm:pt modelId="{1FE906CD-12C3-4DDA-8D65-7F1DECAA51FB}" type="parTrans" cxnId="{5D125876-2098-41E8-879B-F2A3CA8C08A8}">
      <dgm:prSet/>
      <dgm:spPr/>
      <dgm:t>
        <a:bodyPr/>
        <a:lstStyle/>
        <a:p>
          <a:endParaRPr lang="en-GB"/>
        </a:p>
      </dgm:t>
    </dgm:pt>
    <dgm:pt modelId="{1EA4A3DA-59C9-45AF-894E-33BBDD6D935C}" type="sibTrans" cxnId="{5D125876-2098-41E8-879B-F2A3CA8C08A8}">
      <dgm:prSet/>
      <dgm:spPr/>
      <dgm:t>
        <a:bodyPr/>
        <a:lstStyle/>
        <a:p>
          <a:endParaRPr lang="en-GB"/>
        </a:p>
      </dgm:t>
    </dgm:pt>
    <dgm:pt modelId="{49FDCCFB-E570-42FB-A60F-886936697635}">
      <dgm:prSet/>
      <dgm:spPr/>
      <dgm:t>
        <a:bodyPr/>
        <a:lstStyle/>
        <a:p>
          <a:r>
            <a:rPr lang="en-US"/>
            <a:t>“Where 2 or more related companies are being wound up and the court…is satisfied that it is just and equitable to do so, it may make the following order…. the companies shall be wound up together as if they were one company,”</a:t>
          </a:r>
          <a:endParaRPr lang="en-GB"/>
        </a:p>
      </dgm:t>
    </dgm:pt>
    <dgm:pt modelId="{3AD7E0B7-F621-4BF1-8BDF-DEF8714B63CE}" type="parTrans" cxnId="{1966DACA-F527-4D9C-8699-32B1721BE66B}">
      <dgm:prSet/>
      <dgm:spPr/>
      <dgm:t>
        <a:bodyPr/>
        <a:lstStyle/>
        <a:p>
          <a:endParaRPr lang="en-GB"/>
        </a:p>
      </dgm:t>
    </dgm:pt>
    <dgm:pt modelId="{D8A4DD13-7323-46E4-B9EC-D7FD3E1D85F8}" type="sibTrans" cxnId="{1966DACA-F527-4D9C-8699-32B1721BE66B}">
      <dgm:prSet/>
      <dgm:spPr/>
      <dgm:t>
        <a:bodyPr/>
        <a:lstStyle/>
        <a:p>
          <a:endParaRPr lang="en-GB"/>
        </a:p>
      </dgm:t>
    </dgm:pt>
    <dgm:pt modelId="{61333CF8-0692-4D09-A971-552F64CD47D4}" type="pres">
      <dgm:prSet presAssocID="{5062933A-63F3-4430-9A1F-2C588F3275C9}" presName="linear" presStyleCnt="0">
        <dgm:presLayoutVars>
          <dgm:animLvl val="lvl"/>
          <dgm:resizeHandles val="exact"/>
        </dgm:presLayoutVars>
      </dgm:prSet>
      <dgm:spPr/>
    </dgm:pt>
    <dgm:pt modelId="{53614869-33D8-4976-AA68-B1F0C7DFA409}" type="pres">
      <dgm:prSet presAssocID="{3EEA8594-AC17-4400-9E1C-9E7181B18A4E}" presName="parentText" presStyleLbl="node1" presStyleIdx="0" presStyleCnt="3">
        <dgm:presLayoutVars>
          <dgm:chMax val="0"/>
          <dgm:bulletEnabled val="1"/>
        </dgm:presLayoutVars>
      </dgm:prSet>
      <dgm:spPr/>
    </dgm:pt>
    <dgm:pt modelId="{7090344B-3DA5-4EB4-A9B5-43CEC97217CA}" type="pres">
      <dgm:prSet presAssocID="{3EEA8594-AC17-4400-9E1C-9E7181B18A4E}" presName="childText" presStyleLbl="revTx" presStyleIdx="0" presStyleCnt="3">
        <dgm:presLayoutVars>
          <dgm:bulletEnabled val="1"/>
        </dgm:presLayoutVars>
      </dgm:prSet>
      <dgm:spPr/>
    </dgm:pt>
    <dgm:pt modelId="{16D1F6A3-C53C-45D1-A298-99B17756FDE0}" type="pres">
      <dgm:prSet presAssocID="{1D9496F4-7FC7-4A01-BC5E-0FFC81B436B2}" presName="parentText" presStyleLbl="node1" presStyleIdx="1" presStyleCnt="3">
        <dgm:presLayoutVars>
          <dgm:chMax val="0"/>
          <dgm:bulletEnabled val="1"/>
        </dgm:presLayoutVars>
      </dgm:prSet>
      <dgm:spPr/>
    </dgm:pt>
    <dgm:pt modelId="{FF19D2F7-C883-4B22-A760-13BEE0B30538}" type="pres">
      <dgm:prSet presAssocID="{1D9496F4-7FC7-4A01-BC5E-0FFC81B436B2}" presName="childText" presStyleLbl="revTx" presStyleIdx="1" presStyleCnt="3">
        <dgm:presLayoutVars>
          <dgm:bulletEnabled val="1"/>
        </dgm:presLayoutVars>
      </dgm:prSet>
      <dgm:spPr/>
    </dgm:pt>
    <dgm:pt modelId="{8116D001-4706-42E7-94A5-DFE0D6586AD8}" type="pres">
      <dgm:prSet presAssocID="{15C26922-CFDD-490B-B41F-94C43E30074E}" presName="parentText" presStyleLbl="node1" presStyleIdx="2" presStyleCnt="3">
        <dgm:presLayoutVars>
          <dgm:chMax val="0"/>
          <dgm:bulletEnabled val="1"/>
        </dgm:presLayoutVars>
      </dgm:prSet>
      <dgm:spPr/>
    </dgm:pt>
    <dgm:pt modelId="{46F4B8C5-F6D6-4764-81AE-1A9CC93ECD01}" type="pres">
      <dgm:prSet presAssocID="{15C26922-CFDD-490B-B41F-94C43E30074E}" presName="childText" presStyleLbl="revTx" presStyleIdx="2" presStyleCnt="3">
        <dgm:presLayoutVars>
          <dgm:bulletEnabled val="1"/>
        </dgm:presLayoutVars>
      </dgm:prSet>
      <dgm:spPr/>
    </dgm:pt>
  </dgm:ptLst>
  <dgm:cxnLst>
    <dgm:cxn modelId="{D2119201-0A56-4D7F-B014-38DB678B812A}" type="presOf" srcId="{1D9496F4-7FC7-4A01-BC5E-0FFC81B436B2}" destId="{16D1F6A3-C53C-45D1-A298-99B17756FDE0}" srcOrd="0" destOrd="0" presId="urn:microsoft.com/office/officeart/2005/8/layout/vList2"/>
    <dgm:cxn modelId="{56239403-A6BA-4170-8CA9-4B41E72D5DA1}" srcId="{1D9496F4-7FC7-4A01-BC5E-0FFC81B436B2}" destId="{3F227656-7516-4DE4-B7F8-2933F6908A3C}" srcOrd="0" destOrd="0" parTransId="{7DDE514B-1EAD-40F2-A75B-A1D752480FBA}" sibTransId="{4040148C-2E01-47F5-BFC4-DC32DFC630C1}"/>
    <dgm:cxn modelId="{20FD1B06-4FB6-4B97-AC42-B30344F9AD8C}" srcId="{5062933A-63F3-4430-9A1F-2C588F3275C9}" destId="{3EEA8594-AC17-4400-9E1C-9E7181B18A4E}" srcOrd="0" destOrd="0" parTransId="{3BEB375B-4DA4-4EB0-93CC-91C200A4D16A}" sibTransId="{5C292824-0D61-475E-8CA6-74A47BC5F25E}"/>
    <dgm:cxn modelId="{3555EB08-0528-490D-8EFB-8994CB11DE84}" srcId="{1D9496F4-7FC7-4A01-BC5E-0FFC81B436B2}" destId="{82B02F05-569B-41C6-95BC-DBD521020209}" srcOrd="3" destOrd="0" parTransId="{3CABDB88-6042-4916-A3EC-CA514759A825}" sibTransId="{C3EA42A8-3D4C-4CAA-A578-3B0F4C250AA6}"/>
    <dgm:cxn modelId="{954B881A-F6D1-4D9D-986F-A5DD49520312}" type="presOf" srcId="{49FDCCFB-E570-42FB-A60F-886936697635}" destId="{46F4B8C5-F6D6-4764-81AE-1A9CC93ECD01}" srcOrd="0" destOrd="0" presId="urn:microsoft.com/office/officeart/2005/8/layout/vList2"/>
    <dgm:cxn modelId="{BE310826-EDD9-443C-8E3E-997CE62F7997}" type="presOf" srcId="{3F227656-7516-4DE4-B7F8-2933F6908A3C}" destId="{FF19D2F7-C883-4B22-A760-13BEE0B30538}" srcOrd="0" destOrd="0" presId="urn:microsoft.com/office/officeart/2005/8/layout/vList2"/>
    <dgm:cxn modelId="{7F2F422C-E4DB-45DF-8481-A9A58C196A6E}" srcId="{3EEA8594-AC17-4400-9E1C-9E7181B18A4E}" destId="{B65DF2DD-F60D-4DE0-9C03-B7798DE33C51}" srcOrd="2" destOrd="0" parTransId="{E8336617-FD68-4E11-8C8D-4CAE560FA75B}" sibTransId="{D7155780-77E2-4C2A-ABF7-0F07788F9713}"/>
    <dgm:cxn modelId="{61D10840-94BA-4D24-91B2-A7FFA4837DDD}" type="presOf" srcId="{5062933A-63F3-4430-9A1F-2C588F3275C9}" destId="{61333CF8-0692-4D09-A971-552F64CD47D4}" srcOrd="0" destOrd="0" presId="urn:microsoft.com/office/officeart/2005/8/layout/vList2"/>
    <dgm:cxn modelId="{817CFA64-73A7-428C-81D2-9CA1FDF051B5}" srcId="{3EEA8594-AC17-4400-9E1C-9E7181B18A4E}" destId="{B0ED7AF0-38B1-4A2F-8D6B-D5ECDBD554B3}" srcOrd="1" destOrd="0" parTransId="{8090E98D-D25F-4046-AB56-6E4149878C0B}" sibTransId="{006A0F80-BD71-43B9-8740-2A17530C30FC}"/>
    <dgm:cxn modelId="{FBF2D34B-D415-4E1F-8E12-4DA2159FD302}" type="presOf" srcId="{0ED6DF46-6465-4188-9A39-5B36EE44EFD0}" destId="{FF19D2F7-C883-4B22-A760-13BEE0B30538}" srcOrd="0" destOrd="2" presId="urn:microsoft.com/office/officeart/2005/8/layout/vList2"/>
    <dgm:cxn modelId="{EDA2154D-CD57-4023-83F0-0EEC24A25557}" type="presOf" srcId="{3EEA8594-AC17-4400-9E1C-9E7181B18A4E}" destId="{53614869-33D8-4976-AA68-B1F0C7DFA409}" srcOrd="0" destOrd="0" presId="urn:microsoft.com/office/officeart/2005/8/layout/vList2"/>
    <dgm:cxn modelId="{030EE671-3CDC-49A6-8BEB-72018D1AD9D6}" type="presOf" srcId="{B0ED7AF0-38B1-4A2F-8D6B-D5ECDBD554B3}" destId="{7090344B-3DA5-4EB4-A9B5-43CEC97217CA}" srcOrd="0" destOrd="1" presId="urn:microsoft.com/office/officeart/2005/8/layout/vList2"/>
    <dgm:cxn modelId="{5D125876-2098-41E8-879B-F2A3CA8C08A8}" srcId="{5062933A-63F3-4430-9A1F-2C588F3275C9}" destId="{15C26922-CFDD-490B-B41F-94C43E30074E}" srcOrd="2" destOrd="0" parTransId="{1FE906CD-12C3-4DDA-8D65-7F1DECAA51FB}" sibTransId="{1EA4A3DA-59C9-45AF-894E-33BBDD6D935C}"/>
    <dgm:cxn modelId="{39E62158-FD8F-41AE-8677-5C754A90579D}" srcId="{1D9496F4-7FC7-4A01-BC5E-0FFC81B436B2}" destId="{93F2B6F6-C883-4FF6-891E-31E905E1C573}" srcOrd="1" destOrd="0" parTransId="{AD70EEAF-5803-4FE0-A0C1-9795691519D1}" sibTransId="{EE95D44B-918D-4B95-BF68-5B956138AEAF}"/>
    <dgm:cxn modelId="{D9CD9790-56E3-43CC-A8BE-BFE7CCDC61C4}" type="presOf" srcId="{954F48CD-128A-491C-963D-D50C1E9C9FA8}" destId="{7090344B-3DA5-4EB4-A9B5-43CEC97217CA}" srcOrd="0" destOrd="0" presId="urn:microsoft.com/office/officeart/2005/8/layout/vList2"/>
    <dgm:cxn modelId="{550C64B3-77EC-44FC-BF3C-765A42ABC994}" type="presOf" srcId="{93F2B6F6-C883-4FF6-891E-31E905E1C573}" destId="{FF19D2F7-C883-4B22-A760-13BEE0B30538}" srcOrd="0" destOrd="1" presId="urn:microsoft.com/office/officeart/2005/8/layout/vList2"/>
    <dgm:cxn modelId="{E8AA5BBC-EF5B-4B2F-B1EE-7E3F8A057076}" type="presOf" srcId="{B65DF2DD-F60D-4DE0-9C03-B7798DE33C51}" destId="{7090344B-3DA5-4EB4-A9B5-43CEC97217CA}" srcOrd="0" destOrd="2" presId="urn:microsoft.com/office/officeart/2005/8/layout/vList2"/>
    <dgm:cxn modelId="{EEFA81BD-ABD0-4ECE-B867-DD6FB3A6EB82}" type="presOf" srcId="{15C26922-CFDD-490B-B41F-94C43E30074E}" destId="{8116D001-4706-42E7-94A5-DFE0D6586AD8}" srcOrd="0" destOrd="0" presId="urn:microsoft.com/office/officeart/2005/8/layout/vList2"/>
    <dgm:cxn modelId="{BEBFC8C9-7890-4040-B622-D07E7AF8B363}" srcId="{5062933A-63F3-4430-9A1F-2C588F3275C9}" destId="{1D9496F4-7FC7-4A01-BC5E-0FFC81B436B2}" srcOrd="1" destOrd="0" parTransId="{3EB95FBF-B1C4-4B4E-9E9B-1DFB6B013F36}" sibTransId="{173AB9F7-966C-46F7-A727-898419F8EE1A}"/>
    <dgm:cxn modelId="{1966DACA-F527-4D9C-8699-32B1721BE66B}" srcId="{15C26922-CFDD-490B-B41F-94C43E30074E}" destId="{49FDCCFB-E570-42FB-A60F-886936697635}" srcOrd="0" destOrd="0" parTransId="{3AD7E0B7-F621-4BF1-8BDF-DEF8714B63CE}" sibTransId="{D8A4DD13-7323-46E4-B9EC-D7FD3E1D85F8}"/>
    <dgm:cxn modelId="{8A3AFAEF-408C-4BEE-973F-B23F4E502236}" type="presOf" srcId="{82B02F05-569B-41C6-95BC-DBD521020209}" destId="{FF19D2F7-C883-4B22-A760-13BEE0B30538}" srcOrd="0" destOrd="3" presId="urn:microsoft.com/office/officeart/2005/8/layout/vList2"/>
    <dgm:cxn modelId="{FA584BF1-7BB0-47E2-91B4-1D995FAA8728}" srcId="{1D9496F4-7FC7-4A01-BC5E-0FFC81B436B2}" destId="{0ED6DF46-6465-4188-9A39-5B36EE44EFD0}" srcOrd="2" destOrd="0" parTransId="{2F927772-7283-489C-A301-DA021D3A7BD6}" sibTransId="{C6DA840A-8ACE-4DAE-85F6-F110749DAA8D}"/>
    <dgm:cxn modelId="{72C8D0FC-22CB-4D85-81E7-F3C50FDED385}" srcId="{3EEA8594-AC17-4400-9E1C-9E7181B18A4E}" destId="{954F48CD-128A-491C-963D-D50C1E9C9FA8}" srcOrd="0" destOrd="0" parTransId="{61827952-73B0-4D3C-9E3C-3668CB471C9B}" sibTransId="{2059492B-ECD8-4018-A258-EAF9CD17760C}"/>
    <dgm:cxn modelId="{CB8334FE-1C29-4BD9-8A08-0D88517C3E35}" type="presParOf" srcId="{61333CF8-0692-4D09-A971-552F64CD47D4}" destId="{53614869-33D8-4976-AA68-B1F0C7DFA409}" srcOrd="0" destOrd="0" presId="urn:microsoft.com/office/officeart/2005/8/layout/vList2"/>
    <dgm:cxn modelId="{9BCE41A8-C582-4DE6-9E4C-A9DB1A54DC74}" type="presParOf" srcId="{61333CF8-0692-4D09-A971-552F64CD47D4}" destId="{7090344B-3DA5-4EB4-A9B5-43CEC97217CA}" srcOrd="1" destOrd="0" presId="urn:microsoft.com/office/officeart/2005/8/layout/vList2"/>
    <dgm:cxn modelId="{DEE8BA6A-71C8-4227-B07B-CB064A68B5E3}" type="presParOf" srcId="{61333CF8-0692-4D09-A971-552F64CD47D4}" destId="{16D1F6A3-C53C-45D1-A298-99B17756FDE0}" srcOrd="2" destOrd="0" presId="urn:microsoft.com/office/officeart/2005/8/layout/vList2"/>
    <dgm:cxn modelId="{6419376B-F243-42C1-BEE3-32FFC2D082B7}" type="presParOf" srcId="{61333CF8-0692-4D09-A971-552F64CD47D4}" destId="{FF19D2F7-C883-4B22-A760-13BEE0B30538}" srcOrd="3" destOrd="0" presId="urn:microsoft.com/office/officeart/2005/8/layout/vList2"/>
    <dgm:cxn modelId="{76BD4A2D-1ABA-4691-B5EF-D07E867B30AF}" type="presParOf" srcId="{61333CF8-0692-4D09-A971-552F64CD47D4}" destId="{8116D001-4706-42E7-94A5-DFE0D6586AD8}" srcOrd="4" destOrd="0" presId="urn:microsoft.com/office/officeart/2005/8/layout/vList2"/>
    <dgm:cxn modelId="{9A45822B-B7AE-4428-9472-9B5FF11D4922}" type="presParOf" srcId="{61333CF8-0692-4D09-A971-552F64CD47D4}" destId="{46F4B8C5-F6D6-4764-81AE-1A9CC93ECD0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27A5A9-B49C-4FB4-8C6D-593D7E2637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0548E1-0FC3-496F-B390-54197084FB80}">
      <dgm:prSet/>
      <dgm:spPr>
        <a:solidFill>
          <a:srgbClr val="B5113B"/>
        </a:solidFill>
      </dgm:spPr>
      <dgm:t>
        <a:bodyPr/>
        <a:lstStyle/>
        <a:p>
          <a:r>
            <a:rPr lang="en-US"/>
            <a:t>Immediate Effect</a:t>
          </a:r>
        </a:p>
      </dgm:t>
    </dgm:pt>
    <dgm:pt modelId="{45284AC3-83B1-4282-A934-FF36F7251B31}" type="parTrans" cxnId="{05BB3E3E-F508-46C0-A3F2-3BE923E07850}">
      <dgm:prSet/>
      <dgm:spPr/>
      <dgm:t>
        <a:bodyPr/>
        <a:lstStyle/>
        <a:p>
          <a:endParaRPr lang="en-US"/>
        </a:p>
      </dgm:t>
    </dgm:pt>
    <dgm:pt modelId="{A3FDA59F-A41C-42CD-BE3D-3EF36BE409EE}" type="sibTrans" cxnId="{05BB3E3E-F508-46C0-A3F2-3BE923E07850}">
      <dgm:prSet/>
      <dgm:spPr/>
      <dgm:t>
        <a:bodyPr/>
        <a:lstStyle/>
        <a:p>
          <a:endParaRPr lang="en-US"/>
        </a:p>
      </dgm:t>
    </dgm:pt>
    <dgm:pt modelId="{A85216C6-B22B-4DF4-BDA3-499495310A37}">
      <dgm:prSet/>
      <dgm:spPr/>
      <dgm:t>
        <a:bodyPr/>
        <a:lstStyle/>
        <a:p>
          <a:r>
            <a:rPr lang="en-US"/>
            <a:t>Upon the filing of a Chapter 11 petition, an automatic stay under section 362 of the US Bankruptcy Code is imposed</a:t>
          </a:r>
        </a:p>
      </dgm:t>
    </dgm:pt>
    <dgm:pt modelId="{D7B5EA3D-287B-4C69-B0FA-163EB7CC9C9C}" type="parTrans" cxnId="{4D431B26-BC8A-45E2-8540-57DE1CF90A64}">
      <dgm:prSet/>
      <dgm:spPr/>
      <dgm:t>
        <a:bodyPr/>
        <a:lstStyle/>
        <a:p>
          <a:endParaRPr lang="en-US"/>
        </a:p>
      </dgm:t>
    </dgm:pt>
    <dgm:pt modelId="{72DE35F5-521F-4066-83CC-AC3A091865F1}" type="sibTrans" cxnId="{4D431B26-BC8A-45E2-8540-57DE1CF90A64}">
      <dgm:prSet/>
      <dgm:spPr/>
      <dgm:t>
        <a:bodyPr/>
        <a:lstStyle/>
        <a:p>
          <a:endParaRPr lang="en-US"/>
        </a:p>
      </dgm:t>
    </dgm:pt>
    <dgm:pt modelId="{76252C25-7FA7-4459-857B-07EB656F8D90}">
      <dgm:prSet/>
      <dgm:spPr>
        <a:solidFill>
          <a:srgbClr val="022764"/>
        </a:solidFill>
      </dgm:spPr>
      <dgm:t>
        <a:bodyPr/>
        <a:lstStyle/>
        <a:p>
          <a:r>
            <a:rPr lang="en-US"/>
            <a:t>Scope of the Stay</a:t>
          </a:r>
        </a:p>
      </dgm:t>
    </dgm:pt>
    <dgm:pt modelId="{B1565789-E668-4F29-A221-B7366B5690F4}" type="parTrans" cxnId="{9163B038-274C-45D2-9A0D-430D3BBE0528}">
      <dgm:prSet/>
      <dgm:spPr/>
      <dgm:t>
        <a:bodyPr/>
        <a:lstStyle/>
        <a:p>
          <a:endParaRPr lang="en-US"/>
        </a:p>
      </dgm:t>
    </dgm:pt>
    <dgm:pt modelId="{9EB5A5C7-1617-4D27-A599-F858B901E11E}" type="sibTrans" cxnId="{9163B038-274C-45D2-9A0D-430D3BBE0528}">
      <dgm:prSet/>
      <dgm:spPr/>
      <dgm:t>
        <a:bodyPr/>
        <a:lstStyle/>
        <a:p>
          <a:endParaRPr lang="en-US"/>
        </a:p>
      </dgm:t>
    </dgm:pt>
    <dgm:pt modelId="{64ED57DB-0A08-4212-A9AE-1879E7BBA0E4}">
      <dgm:prSet/>
      <dgm:spPr/>
      <dgm:t>
        <a:bodyPr/>
        <a:lstStyle/>
        <a:p>
          <a:r>
            <a:rPr lang="en-US"/>
            <a:t>Halts virtually all creditor actions against the debtor, including litigation, enforcement, foreclosure, and collection efforts </a:t>
          </a:r>
        </a:p>
      </dgm:t>
    </dgm:pt>
    <dgm:pt modelId="{1973517D-116E-4A12-A2D2-FDC2DC1E7125}" type="parTrans" cxnId="{55C8C88E-62AA-40BD-AEC5-14E5A0497D7F}">
      <dgm:prSet/>
      <dgm:spPr/>
      <dgm:t>
        <a:bodyPr/>
        <a:lstStyle/>
        <a:p>
          <a:endParaRPr lang="en-US"/>
        </a:p>
      </dgm:t>
    </dgm:pt>
    <dgm:pt modelId="{DB25AA9B-C638-4DF6-A636-5752E7FC8EC5}" type="sibTrans" cxnId="{55C8C88E-62AA-40BD-AEC5-14E5A0497D7F}">
      <dgm:prSet/>
      <dgm:spPr/>
      <dgm:t>
        <a:bodyPr/>
        <a:lstStyle/>
        <a:p>
          <a:endParaRPr lang="en-US"/>
        </a:p>
      </dgm:t>
    </dgm:pt>
    <dgm:pt modelId="{A8E47527-2758-45A7-B18C-9727009D4BF4}">
      <dgm:prSet/>
      <dgm:spPr/>
      <dgm:t>
        <a:bodyPr/>
        <a:lstStyle/>
        <a:p>
          <a:r>
            <a:rPr lang="en-US"/>
            <a:t>Applies to both secured and unsecured creditors</a:t>
          </a:r>
        </a:p>
      </dgm:t>
    </dgm:pt>
    <dgm:pt modelId="{300CA8FE-604B-4041-97FF-4D0683A4B642}" type="parTrans" cxnId="{A27F5E1E-6493-40C9-A840-5AF8AFD17EC8}">
      <dgm:prSet/>
      <dgm:spPr/>
      <dgm:t>
        <a:bodyPr/>
        <a:lstStyle/>
        <a:p>
          <a:endParaRPr lang="en-US"/>
        </a:p>
      </dgm:t>
    </dgm:pt>
    <dgm:pt modelId="{BF402D52-92EC-4D0D-ACA6-0991B39CAE64}" type="sibTrans" cxnId="{A27F5E1E-6493-40C9-A840-5AF8AFD17EC8}">
      <dgm:prSet/>
      <dgm:spPr/>
      <dgm:t>
        <a:bodyPr/>
        <a:lstStyle/>
        <a:p>
          <a:endParaRPr lang="en-US"/>
        </a:p>
      </dgm:t>
    </dgm:pt>
    <dgm:pt modelId="{84BF6777-8F4B-4C0D-B9F9-C4B9F77C5D0F}">
      <dgm:prSet/>
      <dgm:spPr/>
      <dgm:t>
        <a:bodyPr/>
        <a:lstStyle/>
        <a:p>
          <a:r>
            <a:rPr lang="en-US"/>
            <a:t>Stays actions against property of the estate, as well as actions to obtain possession or exercise control over such property</a:t>
          </a:r>
        </a:p>
      </dgm:t>
    </dgm:pt>
    <dgm:pt modelId="{4303E9BD-2E1A-4E52-A775-CB40582EC6AE}" type="parTrans" cxnId="{E0F768CE-A431-46FA-B421-C27F43375CFE}">
      <dgm:prSet/>
      <dgm:spPr/>
      <dgm:t>
        <a:bodyPr/>
        <a:lstStyle/>
        <a:p>
          <a:endParaRPr lang="en-US"/>
        </a:p>
      </dgm:t>
    </dgm:pt>
    <dgm:pt modelId="{416CA39A-0086-43B4-9984-E8EC18C76207}" type="sibTrans" cxnId="{E0F768CE-A431-46FA-B421-C27F43375CFE}">
      <dgm:prSet/>
      <dgm:spPr/>
      <dgm:t>
        <a:bodyPr/>
        <a:lstStyle/>
        <a:p>
          <a:endParaRPr lang="en-US"/>
        </a:p>
      </dgm:t>
    </dgm:pt>
    <dgm:pt modelId="{C506AE3E-E144-4356-AADA-2E2A62F37D00}">
      <dgm:prSet/>
      <dgm:spPr/>
      <dgm:t>
        <a:bodyPr/>
        <a:lstStyle/>
        <a:p>
          <a:r>
            <a:rPr lang="en-US"/>
            <a:t>Estate property is broadly defined as all property ‘wherever located and by whomever held’</a:t>
          </a:r>
        </a:p>
      </dgm:t>
    </dgm:pt>
    <dgm:pt modelId="{77F0B511-5E06-4A20-BF5F-4342F593E3F6}" type="parTrans" cxnId="{E5B83A96-3C5E-462B-B046-A41D40195796}">
      <dgm:prSet/>
      <dgm:spPr/>
      <dgm:t>
        <a:bodyPr/>
        <a:lstStyle/>
        <a:p>
          <a:endParaRPr lang="en-US"/>
        </a:p>
      </dgm:t>
    </dgm:pt>
    <dgm:pt modelId="{192883B6-CD89-4789-8C49-D76955BFB398}" type="sibTrans" cxnId="{E5B83A96-3C5E-462B-B046-A41D40195796}">
      <dgm:prSet/>
      <dgm:spPr/>
      <dgm:t>
        <a:bodyPr/>
        <a:lstStyle/>
        <a:p>
          <a:endParaRPr lang="en-US"/>
        </a:p>
      </dgm:t>
    </dgm:pt>
    <dgm:pt modelId="{71799F56-4AA8-4727-9515-044E9FB49292}">
      <dgm:prSet/>
      <dgm:spPr>
        <a:solidFill>
          <a:srgbClr val="B5113B"/>
        </a:solidFill>
      </dgm:spPr>
      <dgm:t>
        <a:bodyPr/>
        <a:lstStyle/>
        <a:p>
          <a:r>
            <a:rPr lang="en-US"/>
            <a:t>Guarantors and Non-Debtor Affiliates</a:t>
          </a:r>
        </a:p>
      </dgm:t>
    </dgm:pt>
    <dgm:pt modelId="{FF7D5B23-3502-4950-A049-5269C498729D}" type="parTrans" cxnId="{E1235184-33F4-4ADD-A140-FFC8EE8CED23}">
      <dgm:prSet/>
      <dgm:spPr/>
      <dgm:t>
        <a:bodyPr/>
        <a:lstStyle/>
        <a:p>
          <a:endParaRPr lang="en-US"/>
        </a:p>
      </dgm:t>
    </dgm:pt>
    <dgm:pt modelId="{98E3FC3C-01C8-4FCB-9E20-7A22DF329BA4}" type="sibTrans" cxnId="{E1235184-33F4-4ADD-A140-FFC8EE8CED23}">
      <dgm:prSet/>
      <dgm:spPr/>
      <dgm:t>
        <a:bodyPr/>
        <a:lstStyle/>
        <a:p>
          <a:endParaRPr lang="en-US"/>
        </a:p>
      </dgm:t>
    </dgm:pt>
    <dgm:pt modelId="{B2A4F608-D5A4-4B1B-AA6B-84345CBBB89F}">
      <dgm:prSet/>
      <dgm:spPr/>
      <dgm:t>
        <a:bodyPr/>
        <a:lstStyle/>
        <a:p>
          <a:r>
            <a:rPr lang="en-US"/>
            <a:t>The automatic stay generally does not extend to non-debtor affiliates or guarantors</a:t>
          </a:r>
        </a:p>
      </dgm:t>
    </dgm:pt>
    <dgm:pt modelId="{64626DB6-25CC-42A6-80F4-D637C261B9B3}" type="parTrans" cxnId="{5BE331EE-3F5B-4CAA-8E0D-A76401EAAA39}">
      <dgm:prSet/>
      <dgm:spPr/>
      <dgm:t>
        <a:bodyPr/>
        <a:lstStyle/>
        <a:p>
          <a:endParaRPr lang="en-US"/>
        </a:p>
      </dgm:t>
    </dgm:pt>
    <dgm:pt modelId="{A97AE98D-DEB7-453B-9DA5-8A7369F768A8}" type="sibTrans" cxnId="{5BE331EE-3F5B-4CAA-8E0D-A76401EAAA39}">
      <dgm:prSet/>
      <dgm:spPr/>
      <dgm:t>
        <a:bodyPr/>
        <a:lstStyle/>
        <a:p>
          <a:endParaRPr lang="en-US"/>
        </a:p>
      </dgm:t>
    </dgm:pt>
    <dgm:pt modelId="{794E9A95-49AA-4562-85F7-CF3DB84DD1FB}">
      <dgm:prSet/>
      <dgm:spPr/>
      <dgm:t>
        <a:bodyPr/>
        <a:lstStyle/>
        <a:p>
          <a:r>
            <a:rPr lang="en-US"/>
            <a:t>Courts may, in rare circumstances, extend the stay to non-debtors  </a:t>
          </a:r>
        </a:p>
      </dgm:t>
    </dgm:pt>
    <dgm:pt modelId="{139994DC-3BF8-419E-8411-1D104E8AB043}" type="parTrans" cxnId="{7A7BFBCA-37ED-41EC-8757-441A8CEA287F}">
      <dgm:prSet/>
      <dgm:spPr/>
      <dgm:t>
        <a:bodyPr/>
        <a:lstStyle/>
        <a:p>
          <a:endParaRPr lang="en-US"/>
        </a:p>
      </dgm:t>
    </dgm:pt>
    <dgm:pt modelId="{C1879A50-CDA6-41CE-93DD-B3D04901D495}" type="sibTrans" cxnId="{7A7BFBCA-37ED-41EC-8757-441A8CEA287F}">
      <dgm:prSet/>
      <dgm:spPr/>
      <dgm:t>
        <a:bodyPr/>
        <a:lstStyle/>
        <a:p>
          <a:endParaRPr lang="en-US"/>
        </a:p>
      </dgm:t>
    </dgm:pt>
    <dgm:pt modelId="{0CD061AC-F9C7-4153-B9E7-C8E8D6409AB7}">
      <dgm:prSet/>
      <dgm:spPr>
        <a:solidFill>
          <a:srgbClr val="022764"/>
        </a:solidFill>
      </dgm:spPr>
      <dgm:t>
        <a:bodyPr/>
        <a:lstStyle/>
        <a:p>
          <a:r>
            <a:rPr lang="en-US"/>
            <a:t>Duration </a:t>
          </a:r>
        </a:p>
      </dgm:t>
    </dgm:pt>
    <dgm:pt modelId="{C24DFF36-9F47-4406-9719-C2F6A1F4C2BA}" type="parTrans" cxnId="{78AD1B9B-A2B1-49BE-9A42-AE60B3DF37C8}">
      <dgm:prSet/>
      <dgm:spPr/>
      <dgm:t>
        <a:bodyPr/>
        <a:lstStyle/>
        <a:p>
          <a:endParaRPr lang="en-US"/>
        </a:p>
      </dgm:t>
    </dgm:pt>
    <dgm:pt modelId="{E5F703AA-927D-4E59-A65A-54107B0D861E}" type="sibTrans" cxnId="{78AD1B9B-A2B1-49BE-9A42-AE60B3DF37C8}">
      <dgm:prSet/>
      <dgm:spPr/>
      <dgm:t>
        <a:bodyPr/>
        <a:lstStyle/>
        <a:p>
          <a:endParaRPr lang="en-US"/>
        </a:p>
      </dgm:t>
    </dgm:pt>
    <dgm:pt modelId="{34869B83-0ED7-4E45-8F2E-B674BFBDD3A2}">
      <dgm:prSet/>
      <dgm:spPr/>
      <dgm:t>
        <a:bodyPr/>
        <a:lstStyle/>
        <a:p>
          <a:r>
            <a:rPr lang="en-US"/>
            <a:t>The stay remains in effect until the case is closed or dismissed, or until the court grants relief from the stay</a:t>
          </a:r>
        </a:p>
      </dgm:t>
    </dgm:pt>
    <dgm:pt modelId="{BE0F2D05-20B7-47AA-A6A0-3AC585233ADF}" type="parTrans" cxnId="{0E9B246F-F1F4-4C10-AB84-6344F0DE7637}">
      <dgm:prSet/>
      <dgm:spPr/>
      <dgm:t>
        <a:bodyPr/>
        <a:lstStyle/>
        <a:p>
          <a:endParaRPr lang="en-US"/>
        </a:p>
      </dgm:t>
    </dgm:pt>
    <dgm:pt modelId="{19596170-28A9-4B9A-AF45-1A1A3EA219EE}" type="sibTrans" cxnId="{0E9B246F-F1F4-4C10-AB84-6344F0DE7637}">
      <dgm:prSet/>
      <dgm:spPr/>
      <dgm:t>
        <a:bodyPr/>
        <a:lstStyle/>
        <a:p>
          <a:endParaRPr lang="en-US"/>
        </a:p>
      </dgm:t>
    </dgm:pt>
    <dgm:pt modelId="{C96A525C-D68D-43E8-BA7F-CF3B8BD6865F}" type="pres">
      <dgm:prSet presAssocID="{1927A5A9-B49C-4FB4-8C6D-593D7E263775}" presName="linear" presStyleCnt="0">
        <dgm:presLayoutVars>
          <dgm:animLvl val="lvl"/>
          <dgm:resizeHandles val="exact"/>
        </dgm:presLayoutVars>
      </dgm:prSet>
      <dgm:spPr/>
    </dgm:pt>
    <dgm:pt modelId="{3F4DFFC1-88CE-4203-BD4E-898C8F390E29}" type="pres">
      <dgm:prSet presAssocID="{EC0548E1-0FC3-496F-B390-54197084FB80}" presName="parentText" presStyleLbl="node1" presStyleIdx="0" presStyleCnt="4">
        <dgm:presLayoutVars>
          <dgm:chMax val="0"/>
          <dgm:bulletEnabled val="1"/>
        </dgm:presLayoutVars>
      </dgm:prSet>
      <dgm:spPr/>
    </dgm:pt>
    <dgm:pt modelId="{6EE6E645-EE25-40B2-89AC-D78C80C476EC}" type="pres">
      <dgm:prSet presAssocID="{EC0548E1-0FC3-496F-B390-54197084FB80}" presName="childText" presStyleLbl="revTx" presStyleIdx="0" presStyleCnt="4">
        <dgm:presLayoutVars>
          <dgm:bulletEnabled val="1"/>
        </dgm:presLayoutVars>
      </dgm:prSet>
      <dgm:spPr/>
    </dgm:pt>
    <dgm:pt modelId="{E45235C8-85BE-482E-BE66-0F9C34538525}" type="pres">
      <dgm:prSet presAssocID="{76252C25-7FA7-4459-857B-07EB656F8D90}" presName="parentText" presStyleLbl="node1" presStyleIdx="1" presStyleCnt="4">
        <dgm:presLayoutVars>
          <dgm:chMax val="0"/>
          <dgm:bulletEnabled val="1"/>
        </dgm:presLayoutVars>
      </dgm:prSet>
      <dgm:spPr/>
    </dgm:pt>
    <dgm:pt modelId="{F03DEB0C-72D0-489D-902A-D18D3816954A}" type="pres">
      <dgm:prSet presAssocID="{76252C25-7FA7-4459-857B-07EB656F8D90}" presName="childText" presStyleLbl="revTx" presStyleIdx="1" presStyleCnt="4">
        <dgm:presLayoutVars>
          <dgm:bulletEnabled val="1"/>
        </dgm:presLayoutVars>
      </dgm:prSet>
      <dgm:spPr/>
    </dgm:pt>
    <dgm:pt modelId="{0ED2305A-70F7-4942-8558-0A99751E9617}" type="pres">
      <dgm:prSet presAssocID="{71799F56-4AA8-4727-9515-044E9FB49292}" presName="parentText" presStyleLbl="node1" presStyleIdx="2" presStyleCnt="4">
        <dgm:presLayoutVars>
          <dgm:chMax val="0"/>
          <dgm:bulletEnabled val="1"/>
        </dgm:presLayoutVars>
      </dgm:prSet>
      <dgm:spPr/>
    </dgm:pt>
    <dgm:pt modelId="{C73A8F57-6DCF-401C-9C87-3C8278F50D2D}" type="pres">
      <dgm:prSet presAssocID="{71799F56-4AA8-4727-9515-044E9FB49292}" presName="childText" presStyleLbl="revTx" presStyleIdx="2" presStyleCnt="4">
        <dgm:presLayoutVars>
          <dgm:bulletEnabled val="1"/>
        </dgm:presLayoutVars>
      </dgm:prSet>
      <dgm:spPr/>
    </dgm:pt>
    <dgm:pt modelId="{4B340D8E-9FBE-4020-B4F5-6DEA9D0D029B}" type="pres">
      <dgm:prSet presAssocID="{0CD061AC-F9C7-4153-B9E7-C8E8D6409AB7}" presName="parentText" presStyleLbl="node1" presStyleIdx="3" presStyleCnt="4">
        <dgm:presLayoutVars>
          <dgm:chMax val="0"/>
          <dgm:bulletEnabled val="1"/>
        </dgm:presLayoutVars>
      </dgm:prSet>
      <dgm:spPr/>
    </dgm:pt>
    <dgm:pt modelId="{A46FCA5F-7361-4D57-BCA4-BF5324A8CF68}" type="pres">
      <dgm:prSet presAssocID="{0CD061AC-F9C7-4153-B9E7-C8E8D6409AB7}" presName="childText" presStyleLbl="revTx" presStyleIdx="3" presStyleCnt="4">
        <dgm:presLayoutVars>
          <dgm:bulletEnabled val="1"/>
        </dgm:presLayoutVars>
      </dgm:prSet>
      <dgm:spPr/>
    </dgm:pt>
  </dgm:ptLst>
  <dgm:cxnLst>
    <dgm:cxn modelId="{A27F5E1E-6493-40C9-A840-5AF8AFD17EC8}" srcId="{76252C25-7FA7-4459-857B-07EB656F8D90}" destId="{A8E47527-2758-45A7-B18C-9727009D4BF4}" srcOrd="1" destOrd="0" parTransId="{300CA8FE-604B-4041-97FF-4D0683A4B642}" sibTransId="{BF402D52-92EC-4D0D-ACA6-0991B39CAE64}"/>
    <dgm:cxn modelId="{99F50525-E961-4AFF-AAE3-AE1FCD468657}" type="presOf" srcId="{0CD061AC-F9C7-4153-B9E7-C8E8D6409AB7}" destId="{4B340D8E-9FBE-4020-B4F5-6DEA9D0D029B}" srcOrd="0" destOrd="0" presId="urn:microsoft.com/office/officeart/2005/8/layout/vList2"/>
    <dgm:cxn modelId="{4D431B26-BC8A-45E2-8540-57DE1CF90A64}" srcId="{EC0548E1-0FC3-496F-B390-54197084FB80}" destId="{A85216C6-B22B-4DF4-BDA3-499495310A37}" srcOrd="0" destOrd="0" parTransId="{D7B5EA3D-287B-4C69-B0FA-163EB7CC9C9C}" sibTransId="{72DE35F5-521F-4066-83CC-AC3A091865F1}"/>
    <dgm:cxn modelId="{9163B038-274C-45D2-9A0D-430D3BBE0528}" srcId="{1927A5A9-B49C-4FB4-8C6D-593D7E263775}" destId="{76252C25-7FA7-4459-857B-07EB656F8D90}" srcOrd="1" destOrd="0" parTransId="{B1565789-E668-4F29-A221-B7366B5690F4}" sibTransId="{9EB5A5C7-1617-4D27-A599-F858B901E11E}"/>
    <dgm:cxn modelId="{05BB3E3E-F508-46C0-A3F2-3BE923E07850}" srcId="{1927A5A9-B49C-4FB4-8C6D-593D7E263775}" destId="{EC0548E1-0FC3-496F-B390-54197084FB80}" srcOrd="0" destOrd="0" parTransId="{45284AC3-83B1-4282-A934-FF36F7251B31}" sibTransId="{A3FDA59F-A41C-42CD-BE3D-3EF36BE409EE}"/>
    <dgm:cxn modelId="{B91AAC63-8403-4C26-A1E7-D96FB0AC7435}" type="presOf" srcId="{84BF6777-8F4B-4C0D-B9F9-C4B9F77C5D0F}" destId="{F03DEB0C-72D0-489D-902A-D18D3816954A}" srcOrd="0" destOrd="2" presId="urn:microsoft.com/office/officeart/2005/8/layout/vList2"/>
    <dgm:cxn modelId="{0E9B246F-F1F4-4C10-AB84-6344F0DE7637}" srcId="{0CD061AC-F9C7-4153-B9E7-C8E8D6409AB7}" destId="{34869B83-0ED7-4E45-8F2E-B674BFBDD3A2}" srcOrd="0" destOrd="0" parTransId="{BE0F2D05-20B7-47AA-A6A0-3AC585233ADF}" sibTransId="{19596170-28A9-4B9A-AF45-1A1A3EA219EE}"/>
    <dgm:cxn modelId="{509C7B58-103E-4B80-8ECC-F88C6FCC9837}" type="presOf" srcId="{794E9A95-49AA-4562-85F7-CF3DB84DD1FB}" destId="{C73A8F57-6DCF-401C-9C87-3C8278F50D2D}" srcOrd="0" destOrd="1" presId="urn:microsoft.com/office/officeart/2005/8/layout/vList2"/>
    <dgm:cxn modelId="{3FCBCA79-ED8A-4EB1-93A4-F456FAE5BE21}" type="presOf" srcId="{64ED57DB-0A08-4212-A9AE-1879E7BBA0E4}" destId="{F03DEB0C-72D0-489D-902A-D18D3816954A}" srcOrd="0" destOrd="0" presId="urn:microsoft.com/office/officeart/2005/8/layout/vList2"/>
    <dgm:cxn modelId="{9B3CFB5A-5A48-4B0C-AC0B-C7FB2AF33B10}" type="presOf" srcId="{34869B83-0ED7-4E45-8F2E-B674BFBDD3A2}" destId="{A46FCA5F-7361-4D57-BCA4-BF5324A8CF68}" srcOrd="0" destOrd="0" presId="urn:microsoft.com/office/officeart/2005/8/layout/vList2"/>
    <dgm:cxn modelId="{7682207F-0C64-4694-882B-45829223DEE5}" type="presOf" srcId="{B2A4F608-D5A4-4B1B-AA6B-84345CBBB89F}" destId="{C73A8F57-6DCF-401C-9C87-3C8278F50D2D}" srcOrd="0" destOrd="0" presId="urn:microsoft.com/office/officeart/2005/8/layout/vList2"/>
    <dgm:cxn modelId="{E1235184-33F4-4ADD-A140-FFC8EE8CED23}" srcId="{1927A5A9-B49C-4FB4-8C6D-593D7E263775}" destId="{71799F56-4AA8-4727-9515-044E9FB49292}" srcOrd="2" destOrd="0" parTransId="{FF7D5B23-3502-4950-A049-5269C498729D}" sibTransId="{98E3FC3C-01C8-4FCB-9E20-7A22DF329BA4}"/>
    <dgm:cxn modelId="{55C8C88E-62AA-40BD-AEC5-14E5A0497D7F}" srcId="{76252C25-7FA7-4459-857B-07EB656F8D90}" destId="{64ED57DB-0A08-4212-A9AE-1879E7BBA0E4}" srcOrd="0" destOrd="0" parTransId="{1973517D-116E-4A12-A2D2-FDC2DC1E7125}" sibTransId="{DB25AA9B-C638-4DF6-A636-5752E7FC8EC5}"/>
    <dgm:cxn modelId="{E5B83A96-3C5E-462B-B046-A41D40195796}" srcId="{76252C25-7FA7-4459-857B-07EB656F8D90}" destId="{C506AE3E-E144-4356-AADA-2E2A62F37D00}" srcOrd="3" destOrd="0" parTransId="{77F0B511-5E06-4A20-BF5F-4342F593E3F6}" sibTransId="{192883B6-CD89-4789-8C49-D76955BFB398}"/>
    <dgm:cxn modelId="{78AD1B9B-A2B1-49BE-9A42-AE60B3DF37C8}" srcId="{1927A5A9-B49C-4FB4-8C6D-593D7E263775}" destId="{0CD061AC-F9C7-4153-B9E7-C8E8D6409AB7}" srcOrd="3" destOrd="0" parTransId="{C24DFF36-9F47-4406-9719-C2F6A1F4C2BA}" sibTransId="{E5F703AA-927D-4E59-A65A-54107B0D861E}"/>
    <dgm:cxn modelId="{958AEEA9-9264-4818-B9C7-B34458A91FD8}" type="presOf" srcId="{C506AE3E-E144-4356-AADA-2E2A62F37D00}" destId="{F03DEB0C-72D0-489D-902A-D18D3816954A}" srcOrd="0" destOrd="3" presId="urn:microsoft.com/office/officeart/2005/8/layout/vList2"/>
    <dgm:cxn modelId="{C9140BBB-A6CA-4B30-B8FF-069EE9430200}" type="presOf" srcId="{EC0548E1-0FC3-496F-B390-54197084FB80}" destId="{3F4DFFC1-88CE-4203-BD4E-898C8F390E29}" srcOrd="0" destOrd="0" presId="urn:microsoft.com/office/officeart/2005/8/layout/vList2"/>
    <dgm:cxn modelId="{7A7BFBCA-37ED-41EC-8757-441A8CEA287F}" srcId="{71799F56-4AA8-4727-9515-044E9FB49292}" destId="{794E9A95-49AA-4562-85F7-CF3DB84DD1FB}" srcOrd="1" destOrd="0" parTransId="{139994DC-3BF8-419E-8411-1D104E8AB043}" sibTransId="{C1879A50-CDA6-41CE-93DD-B3D04901D495}"/>
    <dgm:cxn modelId="{E0F768CE-A431-46FA-B421-C27F43375CFE}" srcId="{76252C25-7FA7-4459-857B-07EB656F8D90}" destId="{84BF6777-8F4B-4C0D-B9F9-C4B9F77C5D0F}" srcOrd="2" destOrd="0" parTransId="{4303E9BD-2E1A-4E52-A775-CB40582EC6AE}" sibTransId="{416CA39A-0086-43B4-9984-E8EC18C76207}"/>
    <dgm:cxn modelId="{DD3549CE-B799-49E6-94C1-76917DCCC072}" type="presOf" srcId="{76252C25-7FA7-4459-857B-07EB656F8D90}" destId="{E45235C8-85BE-482E-BE66-0F9C34538525}" srcOrd="0" destOrd="0" presId="urn:microsoft.com/office/officeart/2005/8/layout/vList2"/>
    <dgm:cxn modelId="{BECCEED3-8010-4062-B801-234C456EBB4E}" type="presOf" srcId="{A85216C6-B22B-4DF4-BDA3-499495310A37}" destId="{6EE6E645-EE25-40B2-89AC-D78C80C476EC}" srcOrd="0" destOrd="0" presId="urn:microsoft.com/office/officeart/2005/8/layout/vList2"/>
    <dgm:cxn modelId="{9B5F0ED5-5502-4BCD-AAE0-D250E0DA4DA7}" type="presOf" srcId="{71799F56-4AA8-4727-9515-044E9FB49292}" destId="{0ED2305A-70F7-4942-8558-0A99751E9617}" srcOrd="0" destOrd="0" presId="urn:microsoft.com/office/officeart/2005/8/layout/vList2"/>
    <dgm:cxn modelId="{AFB825D6-A8C4-4E8A-8973-B1F192C773C4}" type="presOf" srcId="{A8E47527-2758-45A7-B18C-9727009D4BF4}" destId="{F03DEB0C-72D0-489D-902A-D18D3816954A}" srcOrd="0" destOrd="1" presId="urn:microsoft.com/office/officeart/2005/8/layout/vList2"/>
    <dgm:cxn modelId="{17BB46E5-9C23-4193-8414-E2EDB51AAEE7}" type="presOf" srcId="{1927A5A9-B49C-4FB4-8C6D-593D7E263775}" destId="{C96A525C-D68D-43E8-BA7F-CF3B8BD6865F}" srcOrd="0" destOrd="0" presId="urn:microsoft.com/office/officeart/2005/8/layout/vList2"/>
    <dgm:cxn modelId="{5BE331EE-3F5B-4CAA-8E0D-A76401EAAA39}" srcId="{71799F56-4AA8-4727-9515-044E9FB49292}" destId="{B2A4F608-D5A4-4B1B-AA6B-84345CBBB89F}" srcOrd="0" destOrd="0" parTransId="{64626DB6-25CC-42A6-80F4-D637C261B9B3}" sibTransId="{A97AE98D-DEB7-453B-9DA5-8A7369F768A8}"/>
    <dgm:cxn modelId="{4A861C3E-729A-4C7E-A2BA-4941A1A4F278}" type="presParOf" srcId="{C96A525C-D68D-43E8-BA7F-CF3B8BD6865F}" destId="{3F4DFFC1-88CE-4203-BD4E-898C8F390E29}" srcOrd="0" destOrd="0" presId="urn:microsoft.com/office/officeart/2005/8/layout/vList2"/>
    <dgm:cxn modelId="{C4645131-5194-4685-8BDF-830A6EC0E67A}" type="presParOf" srcId="{C96A525C-D68D-43E8-BA7F-CF3B8BD6865F}" destId="{6EE6E645-EE25-40B2-89AC-D78C80C476EC}" srcOrd="1" destOrd="0" presId="urn:microsoft.com/office/officeart/2005/8/layout/vList2"/>
    <dgm:cxn modelId="{721EB713-B493-4518-8CBE-172A16EA6A76}" type="presParOf" srcId="{C96A525C-D68D-43E8-BA7F-CF3B8BD6865F}" destId="{E45235C8-85BE-482E-BE66-0F9C34538525}" srcOrd="2" destOrd="0" presId="urn:microsoft.com/office/officeart/2005/8/layout/vList2"/>
    <dgm:cxn modelId="{011E4A94-169C-42E6-86EB-B620E3CB0DBF}" type="presParOf" srcId="{C96A525C-D68D-43E8-BA7F-CF3B8BD6865F}" destId="{F03DEB0C-72D0-489D-902A-D18D3816954A}" srcOrd="3" destOrd="0" presId="urn:microsoft.com/office/officeart/2005/8/layout/vList2"/>
    <dgm:cxn modelId="{99C7E49C-44D0-489C-9FCE-784E0108940A}" type="presParOf" srcId="{C96A525C-D68D-43E8-BA7F-CF3B8BD6865F}" destId="{0ED2305A-70F7-4942-8558-0A99751E9617}" srcOrd="4" destOrd="0" presId="urn:microsoft.com/office/officeart/2005/8/layout/vList2"/>
    <dgm:cxn modelId="{28AB73B3-D3C9-4941-BA5C-33D7CC03F4D1}" type="presParOf" srcId="{C96A525C-D68D-43E8-BA7F-CF3B8BD6865F}" destId="{C73A8F57-6DCF-401C-9C87-3C8278F50D2D}" srcOrd="5" destOrd="0" presId="urn:microsoft.com/office/officeart/2005/8/layout/vList2"/>
    <dgm:cxn modelId="{FA9E2FC1-DE84-4127-BCD1-2F8A834AA4C1}" type="presParOf" srcId="{C96A525C-D68D-43E8-BA7F-CF3B8BD6865F}" destId="{4B340D8E-9FBE-4020-B4F5-6DEA9D0D029B}" srcOrd="6" destOrd="0" presId="urn:microsoft.com/office/officeart/2005/8/layout/vList2"/>
    <dgm:cxn modelId="{85A5F85C-8FB7-4ED0-BFE7-EB36E6B7FCD1}" type="presParOf" srcId="{C96A525C-D68D-43E8-BA7F-CF3B8BD6865F}" destId="{A46FCA5F-7361-4D57-BCA4-BF5324A8CF6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A75F44-148E-495A-9259-3C9E108FC6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D304950-16ED-4FA0-9621-C57F8080281D}">
      <dgm:prSet/>
      <dgm:spPr>
        <a:solidFill>
          <a:srgbClr val="B5113B"/>
        </a:solidFill>
      </dgm:spPr>
      <dgm:t>
        <a:bodyPr/>
        <a:lstStyle/>
        <a:p>
          <a:r>
            <a:rPr lang="en-US"/>
            <a:t>Equitable Remedy</a:t>
          </a:r>
          <a:endParaRPr lang="en-GB"/>
        </a:p>
      </dgm:t>
    </dgm:pt>
    <dgm:pt modelId="{FC51DF54-BA06-4674-9FBD-C175637062D8}" type="parTrans" cxnId="{7D4A9F00-E693-477D-BB20-D03E15042C54}">
      <dgm:prSet/>
      <dgm:spPr/>
      <dgm:t>
        <a:bodyPr/>
        <a:lstStyle/>
        <a:p>
          <a:endParaRPr lang="en-GB"/>
        </a:p>
      </dgm:t>
    </dgm:pt>
    <dgm:pt modelId="{0F50B131-EC7B-4480-B524-786B4D7BB676}" type="sibTrans" cxnId="{7D4A9F00-E693-477D-BB20-D03E15042C54}">
      <dgm:prSet/>
      <dgm:spPr/>
      <dgm:t>
        <a:bodyPr/>
        <a:lstStyle/>
        <a:p>
          <a:endParaRPr lang="en-GB"/>
        </a:p>
      </dgm:t>
    </dgm:pt>
    <dgm:pt modelId="{168D2C2F-7D75-459A-8967-AFB140081358}">
      <dgm:prSet/>
      <dgm:spPr/>
      <dgm:t>
        <a:bodyPr/>
        <a:lstStyle/>
        <a:p>
          <a:r>
            <a:rPr lang="en-US"/>
            <a:t>Substantive consolidation is not a default feature of Chapter 11; each legal entity is treated as a separate debtor</a:t>
          </a:r>
          <a:endParaRPr lang="en-GB"/>
        </a:p>
      </dgm:t>
    </dgm:pt>
    <dgm:pt modelId="{E8A568E1-3EEF-4006-A180-BFE22E87496D}" type="parTrans" cxnId="{FC1F0AD0-17E7-4379-83B4-9213A1D08D71}">
      <dgm:prSet/>
      <dgm:spPr/>
      <dgm:t>
        <a:bodyPr/>
        <a:lstStyle/>
        <a:p>
          <a:endParaRPr lang="en-GB"/>
        </a:p>
      </dgm:t>
    </dgm:pt>
    <dgm:pt modelId="{CE59682D-F511-4C97-9198-DCD76C11FE32}" type="sibTrans" cxnId="{FC1F0AD0-17E7-4379-83B4-9213A1D08D71}">
      <dgm:prSet/>
      <dgm:spPr/>
      <dgm:t>
        <a:bodyPr/>
        <a:lstStyle/>
        <a:p>
          <a:endParaRPr lang="en-GB"/>
        </a:p>
      </dgm:t>
    </dgm:pt>
    <dgm:pt modelId="{EAAA3704-0F12-4D3D-9C4E-183D42DEFC18}">
      <dgm:prSet/>
      <dgm:spPr/>
      <dgm:t>
        <a:bodyPr/>
        <a:lstStyle/>
        <a:p>
          <a:r>
            <a:rPr lang="en-US"/>
            <a:t>Substantive consolidation may be ordered by the bankruptcy court, but only in limited circumstances</a:t>
          </a:r>
          <a:endParaRPr lang="en-GB"/>
        </a:p>
      </dgm:t>
    </dgm:pt>
    <dgm:pt modelId="{50FFAC71-0ABD-48CF-ACD0-64B633939AA4}" type="parTrans" cxnId="{C9F8D1E2-4FD5-4A5C-94A1-B08112D7670D}">
      <dgm:prSet/>
      <dgm:spPr/>
      <dgm:t>
        <a:bodyPr/>
        <a:lstStyle/>
        <a:p>
          <a:endParaRPr lang="en-GB"/>
        </a:p>
      </dgm:t>
    </dgm:pt>
    <dgm:pt modelId="{8B62FBA5-5F27-4B52-86BB-8D0D3F9E365D}" type="sibTrans" cxnId="{C9F8D1E2-4FD5-4A5C-94A1-B08112D7670D}">
      <dgm:prSet/>
      <dgm:spPr/>
      <dgm:t>
        <a:bodyPr/>
        <a:lstStyle/>
        <a:p>
          <a:endParaRPr lang="en-GB"/>
        </a:p>
      </dgm:t>
    </dgm:pt>
    <dgm:pt modelId="{E337CAFD-7330-47AB-B2E2-32134535D4FF}">
      <dgm:prSet/>
      <dgm:spPr>
        <a:solidFill>
          <a:srgbClr val="022764"/>
        </a:solidFill>
      </dgm:spPr>
      <dgm:t>
        <a:bodyPr/>
        <a:lstStyle/>
        <a:p>
          <a:r>
            <a:rPr lang="en-US"/>
            <a:t>Criteria for Consolidation</a:t>
          </a:r>
          <a:endParaRPr lang="en-GB"/>
        </a:p>
      </dgm:t>
    </dgm:pt>
    <dgm:pt modelId="{A0CB1FCF-C7C6-4D3B-8544-80837C9492CF}" type="parTrans" cxnId="{AA74ADB0-CCA2-4FBC-BCE8-F2DEE04A9F26}">
      <dgm:prSet/>
      <dgm:spPr/>
      <dgm:t>
        <a:bodyPr/>
        <a:lstStyle/>
        <a:p>
          <a:endParaRPr lang="en-GB"/>
        </a:p>
      </dgm:t>
    </dgm:pt>
    <dgm:pt modelId="{294B3461-3BF2-4FF9-9E45-21BB89211021}" type="sibTrans" cxnId="{AA74ADB0-CCA2-4FBC-BCE8-F2DEE04A9F26}">
      <dgm:prSet/>
      <dgm:spPr/>
      <dgm:t>
        <a:bodyPr/>
        <a:lstStyle/>
        <a:p>
          <a:endParaRPr lang="en-GB"/>
        </a:p>
      </dgm:t>
    </dgm:pt>
    <dgm:pt modelId="{545B9AAF-4950-4E05-9CE1-0A1621CC2D98}">
      <dgm:prSet/>
      <dgm:spPr/>
      <dgm:t>
        <a:bodyPr/>
        <a:lstStyle/>
        <a:p>
          <a:r>
            <a:rPr lang="en-US"/>
            <a:t>No unified approach – Multifactor tests used with varying degrees of overlap</a:t>
          </a:r>
          <a:endParaRPr lang="en-GB"/>
        </a:p>
      </dgm:t>
    </dgm:pt>
    <dgm:pt modelId="{60D05B45-6F07-42B5-8C0B-2CD40EB0D265}" type="parTrans" cxnId="{E7C1CFAF-45B4-4F37-A9EC-BBE1C865B8D1}">
      <dgm:prSet/>
      <dgm:spPr/>
      <dgm:t>
        <a:bodyPr/>
        <a:lstStyle/>
        <a:p>
          <a:endParaRPr lang="en-GB"/>
        </a:p>
      </dgm:t>
    </dgm:pt>
    <dgm:pt modelId="{BA9508CD-9DFE-4E88-B113-FF93C8A34670}" type="sibTrans" cxnId="{E7C1CFAF-45B4-4F37-A9EC-BBE1C865B8D1}">
      <dgm:prSet/>
      <dgm:spPr/>
      <dgm:t>
        <a:bodyPr/>
        <a:lstStyle/>
        <a:p>
          <a:endParaRPr lang="en-GB"/>
        </a:p>
      </dgm:t>
    </dgm:pt>
    <dgm:pt modelId="{F32879FF-26DB-411A-99BC-ED149925A9A8}">
      <dgm:prSet/>
      <dgm:spPr/>
      <dgm:t>
        <a:bodyPr/>
        <a:lstStyle/>
        <a:p>
          <a:r>
            <a:rPr lang="en-US"/>
            <a:t>Courts consider factors such as the entanglement of assets and liabilities, the treatment of the group as a single economic unit, and how creditors dealt with the entities </a:t>
          </a:r>
          <a:endParaRPr lang="en-GB"/>
        </a:p>
      </dgm:t>
    </dgm:pt>
    <dgm:pt modelId="{C252BD4B-44F4-4E54-AE81-A1254F204182}" type="parTrans" cxnId="{BD650B18-4772-42E5-B0A0-6A3A90A8D631}">
      <dgm:prSet/>
      <dgm:spPr/>
      <dgm:t>
        <a:bodyPr/>
        <a:lstStyle/>
        <a:p>
          <a:endParaRPr lang="en-GB"/>
        </a:p>
      </dgm:t>
    </dgm:pt>
    <dgm:pt modelId="{0C626143-786A-4FBB-8566-B015BE703659}" type="sibTrans" cxnId="{BD650B18-4772-42E5-B0A0-6A3A90A8D631}">
      <dgm:prSet/>
      <dgm:spPr/>
      <dgm:t>
        <a:bodyPr/>
        <a:lstStyle/>
        <a:p>
          <a:endParaRPr lang="en-GB"/>
        </a:p>
      </dgm:t>
    </dgm:pt>
    <dgm:pt modelId="{25F6BAD7-2424-4317-A6EB-59687905A085}">
      <dgm:prSet/>
      <dgm:spPr/>
      <dgm:t>
        <a:bodyPr/>
        <a:lstStyle/>
        <a:p>
          <a:r>
            <a:rPr lang="en-US"/>
            <a:t>The remedy is typically reserved for cases where separating the entities’ affairs is impracticable or would harm creditors</a:t>
          </a:r>
          <a:endParaRPr lang="en-GB"/>
        </a:p>
      </dgm:t>
    </dgm:pt>
    <dgm:pt modelId="{5629F43A-F575-4470-8FDD-67330945AF87}" type="parTrans" cxnId="{0C3B1D8D-E393-48EE-9B3D-EFF354131604}">
      <dgm:prSet/>
      <dgm:spPr/>
      <dgm:t>
        <a:bodyPr/>
        <a:lstStyle/>
        <a:p>
          <a:endParaRPr lang="en-GB"/>
        </a:p>
      </dgm:t>
    </dgm:pt>
    <dgm:pt modelId="{4E4ED6D7-1682-4B39-B15C-9301AF18BE2D}" type="sibTrans" cxnId="{0C3B1D8D-E393-48EE-9B3D-EFF354131604}">
      <dgm:prSet/>
      <dgm:spPr/>
      <dgm:t>
        <a:bodyPr/>
        <a:lstStyle/>
        <a:p>
          <a:endParaRPr lang="en-GB"/>
        </a:p>
      </dgm:t>
    </dgm:pt>
    <dgm:pt modelId="{9D064894-946B-46A4-8687-78607EDA1E98}">
      <dgm:prSet/>
      <dgm:spPr>
        <a:solidFill>
          <a:srgbClr val="B5113B"/>
        </a:solidFill>
      </dgm:spPr>
      <dgm:t>
        <a:bodyPr/>
        <a:lstStyle/>
        <a:p>
          <a:r>
            <a:rPr lang="en-US"/>
            <a:t>Effect of Consolidation</a:t>
          </a:r>
          <a:endParaRPr lang="en-GB"/>
        </a:p>
      </dgm:t>
    </dgm:pt>
    <dgm:pt modelId="{8F27A239-7F6F-472A-A6F5-15AB34B19792}" type="parTrans" cxnId="{8E4B73D5-6D22-4B58-A6DE-CF8DC9B760CB}">
      <dgm:prSet/>
      <dgm:spPr/>
      <dgm:t>
        <a:bodyPr/>
        <a:lstStyle/>
        <a:p>
          <a:endParaRPr lang="en-GB"/>
        </a:p>
      </dgm:t>
    </dgm:pt>
    <dgm:pt modelId="{177C07B9-A975-4609-B13E-13527D2D3017}" type="sibTrans" cxnId="{8E4B73D5-6D22-4B58-A6DE-CF8DC9B760CB}">
      <dgm:prSet/>
      <dgm:spPr/>
      <dgm:t>
        <a:bodyPr/>
        <a:lstStyle/>
        <a:p>
          <a:endParaRPr lang="en-GB"/>
        </a:p>
      </dgm:t>
    </dgm:pt>
    <dgm:pt modelId="{CEE9675E-13F9-4678-9876-9A00129FA530}">
      <dgm:prSet/>
      <dgm:spPr/>
      <dgm:t>
        <a:bodyPr/>
        <a:lstStyle/>
        <a:p>
          <a:r>
            <a:rPr lang="en-US"/>
            <a:t>If ordered, the assets and liabilities of the consolidated entities are pooled, and claims are satisfied from the combined estate</a:t>
          </a:r>
          <a:endParaRPr lang="en-GB"/>
        </a:p>
      </dgm:t>
    </dgm:pt>
    <dgm:pt modelId="{7FEB42D9-0991-44EC-BAD2-53E0810AC814}" type="parTrans" cxnId="{32A83E9C-1A48-41CE-803E-4DD94B54EE1D}">
      <dgm:prSet/>
      <dgm:spPr/>
      <dgm:t>
        <a:bodyPr/>
        <a:lstStyle/>
        <a:p>
          <a:endParaRPr lang="en-GB"/>
        </a:p>
      </dgm:t>
    </dgm:pt>
    <dgm:pt modelId="{1E3FA164-CAD8-4DBE-A5CF-E59BE6689277}" type="sibTrans" cxnId="{32A83E9C-1A48-41CE-803E-4DD94B54EE1D}">
      <dgm:prSet/>
      <dgm:spPr/>
      <dgm:t>
        <a:bodyPr/>
        <a:lstStyle/>
        <a:p>
          <a:endParaRPr lang="en-GB"/>
        </a:p>
      </dgm:t>
    </dgm:pt>
    <dgm:pt modelId="{2C91234F-0FF2-4BE1-8D20-2FF3EFB684E0}" type="pres">
      <dgm:prSet presAssocID="{67A75F44-148E-495A-9259-3C9E108FC684}" presName="linear" presStyleCnt="0">
        <dgm:presLayoutVars>
          <dgm:animLvl val="lvl"/>
          <dgm:resizeHandles val="exact"/>
        </dgm:presLayoutVars>
      </dgm:prSet>
      <dgm:spPr/>
    </dgm:pt>
    <dgm:pt modelId="{7150EC93-9511-4E51-B41C-9F04E3507F44}" type="pres">
      <dgm:prSet presAssocID="{3D304950-16ED-4FA0-9621-C57F8080281D}" presName="parentText" presStyleLbl="node1" presStyleIdx="0" presStyleCnt="3">
        <dgm:presLayoutVars>
          <dgm:chMax val="0"/>
          <dgm:bulletEnabled val="1"/>
        </dgm:presLayoutVars>
      </dgm:prSet>
      <dgm:spPr/>
    </dgm:pt>
    <dgm:pt modelId="{9012232B-3226-4657-9198-63DAF1F1828D}" type="pres">
      <dgm:prSet presAssocID="{3D304950-16ED-4FA0-9621-C57F8080281D}" presName="childText" presStyleLbl="revTx" presStyleIdx="0" presStyleCnt="3">
        <dgm:presLayoutVars>
          <dgm:bulletEnabled val="1"/>
        </dgm:presLayoutVars>
      </dgm:prSet>
      <dgm:spPr/>
    </dgm:pt>
    <dgm:pt modelId="{EBB08E4D-E832-4108-88D6-DF552B31B197}" type="pres">
      <dgm:prSet presAssocID="{E337CAFD-7330-47AB-B2E2-32134535D4FF}" presName="parentText" presStyleLbl="node1" presStyleIdx="1" presStyleCnt="3">
        <dgm:presLayoutVars>
          <dgm:chMax val="0"/>
          <dgm:bulletEnabled val="1"/>
        </dgm:presLayoutVars>
      </dgm:prSet>
      <dgm:spPr/>
    </dgm:pt>
    <dgm:pt modelId="{43681A10-82AC-4E35-B741-7AE52010E4AA}" type="pres">
      <dgm:prSet presAssocID="{E337CAFD-7330-47AB-B2E2-32134535D4FF}" presName="childText" presStyleLbl="revTx" presStyleIdx="1" presStyleCnt="3">
        <dgm:presLayoutVars>
          <dgm:bulletEnabled val="1"/>
        </dgm:presLayoutVars>
      </dgm:prSet>
      <dgm:spPr/>
    </dgm:pt>
    <dgm:pt modelId="{FB9B7DDA-5F6D-4311-AFD5-80606488D540}" type="pres">
      <dgm:prSet presAssocID="{9D064894-946B-46A4-8687-78607EDA1E98}" presName="parentText" presStyleLbl="node1" presStyleIdx="2" presStyleCnt="3">
        <dgm:presLayoutVars>
          <dgm:chMax val="0"/>
          <dgm:bulletEnabled val="1"/>
        </dgm:presLayoutVars>
      </dgm:prSet>
      <dgm:spPr/>
    </dgm:pt>
    <dgm:pt modelId="{2F73C2B3-35A6-4147-9E62-DEE3E5199342}" type="pres">
      <dgm:prSet presAssocID="{9D064894-946B-46A4-8687-78607EDA1E98}" presName="childText" presStyleLbl="revTx" presStyleIdx="2" presStyleCnt="3">
        <dgm:presLayoutVars>
          <dgm:bulletEnabled val="1"/>
        </dgm:presLayoutVars>
      </dgm:prSet>
      <dgm:spPr/>
    </dgm:pt>
  </dgm:ptLst>
  <dgm:cxnLst>
    <dgm:cxn modelId="{7D4A9F00-E693-477D-BB20-D03E15042C54}" srcId="{67A75F44-148E-495A-9259-3C9E108FC684}" destId="{3D304950-16ED-4FA0-9621-C57F8080281D}" srcOrd="0" destOrd="0" parTransId="{FC51DF54-BA06-4674-9FBD-C175637062D8}" sibTransId="{0F50B131-EC7B-4480-B524-786B4D7BB676}"/>
    <dgm:cxn modelId="{BD650B18-4772-42E5-B0A0-6A3A90A8D631}" srcId="{E337CAFD-7330-47AB-B2E2-32134535D4FF}" destId="{F32879FF-26DB-411A-99BC-ED149925A9A8}" srcOrd="1" destOrd="0" parTransId="{C252BD4B-44F4-4E54-AE81-A1254F204182}" sibTransId="{0C626143-786A-4FBB-8566-B015BE703659}"/>
    <dgm:cxn modelId="{45B53530-AE56-4B3B-9FDB-7247E9CDA4FE}" type="presOf" srcId="{EAAA3704-0F12-4D3D-9C4E-183D42DEFC18}" destId="{9012232B-3226-4657-9198-63DAF1F1828D}" srcOrd="0" destOrd="1" presId="urn:microsoft.com/office/officeart/2005/8/layout/vList2"/>
    <dgm:cxn modelId="{B13B7534-548F-4547-A696-87CB6FC48CE5}" type="presOf" srcId="{3D304950-16ED-4FA0-9621-C57F8080281D}" destId="{7150EC93-9511-4E51-B41C-9F04E3507F44}" srcOrd="0" destOrd="0" presId="urn:microsoft.com/office/officeart/2005/8/layout/vList2"/>
    <dgm:cxn modelId="{FE45A634-AD76-4854-9CDE-907D63033893}" type="presOf" srcId="{E337CAFD-7330-47AB-B2E2-32134535D4FF}" destId="{EBB08E4D-E832-4108-88D6-DF552B31B197}" srcOrd="0" destOrd="0" presId="urn:microsoft.com/office/officeart/2005/8/layout/vList2"/>
    <dgm:cxn modelId="{35BEDE38-59BB-43B2-BEAA-1172971C5342}" type="presOf" srcId="{168D2C2F-7D75-459A-8967-AFB140081358}" destId="{9012232B-3226-4657-9198-63DAF1F1828D}" srcOrd="0" destOrd="0" presId="urn:microsoft.com/office/officeart/2005/8/layout/vList2"/>
    <dgm:cxn modelId="{82A11839-0122-4320-A768-2D7F1DE5A792}" type="presOf" srcId="{545B9AAF-4950-4E05-9CE1-0A1621CC2D98}" destId="{43681A10-82AC-4E35-B741-7AE52010E4AA}" srcOrd="0" destOrd="0" presId="urn:microsoft.com/office/officeart/2005/8/layout/vList2"/>
    <dgm:cxn modelId="{2710134A-EF7F-4DC8-89B1-3FA70FA6776B}" type="presOf" srcId="{9D064894-946B-46A4-8687-78607EDA1E98}" destId="{FB9B7DDA-5F6D-4311-AFD5-80606488D540}" srcOrd="0" destOrd="0" presId="urn:microsoft.com/office/officeart/2005/8/layout/vList2"/>
    <dgm:cxn modelId="{9BFDB389-3217-4320-9143-9C0FB1080F06}" type="presOf" srcId="{CEE9675E-13F9-4678-9876-9A00129FA530}" destId="{2F73C2B3-35A6-4147-9E62-DEE3E5199342}" srcOrd="0" destOrd="0" presId="urn:microsoft.com/office/officeart/2005/8/layout/vList2"/>
    <dgm:cxn modelId="{0C3B1D8D-E393-48EE-9B3D-EFF354131604}" srcId="{E337CAFD-7330-47AB-B2E2-32134535D4FF}" destId="{25F6BAD7-2424-4317-A6EB-59687905A085}" srcOrd="2" destOrd="0" parTransId="{5629F43A-F575-4470-8FDD-67330945AF87}" sibTransId="{4E4ED6D7-1682-4B39-B15C-9301AF18BE2D}"/>
    <dgm:cxn modelId="{32A83E9C-1A48-41CE-803E-4DD94B54EE1D}" srcId="{9D064894-946B-46A4-8687-78607EDA1E98}" destId="{CEE9675E-13F9-4678-9876-9A00129FA530}" srcOrd="0" destOrd="0" parTransId="{7FEB42D9-0991-44EC-BAD2-53E0810AC814}" sibTransId="{1E3FA164-CAD8-4DBE-A5CF-E59BE6689277}"/>
    <dgm:cxn modelId="{E7C1CFAF-45B4-4F37-A9EC-BBE1C865B8D1}" srcId="{E337CAFD-7330-47AB-B2E2-32134535D4FF}" destId="{545B9AAF-4950-4E05-9CE1-0A1621CC2D98}" srcOrd="0" destOrd="0" parTransId="{60D05B45-6F07-42B5-8C0B-2CD40EB0D265}" sibTransId="{BA9508CD-9DFE-4E88-B113-FF93C8A34670}"/>
    <dgm:cxn modelId="{AA74ADB0-CCA2-4FBC-BCE8-F2DEE04A9F26}" srcId="{67A75F44-148E-495A-9259-3C9E108FC684}" destId="{E337CAFD-7330-47AB-B2E2-32134535D4FF}" srcOrd="1" destOrd="0" parTransId="{A0CB1FCF-C7C6-4D3B-8544-80837C9492CF}" sibTransId="{294B3461-3BF2-4FF9-9E45-21BB89211021}"/>
    <dgm:cxn modelId="{FC1F0AD0-17E7-4379-83B4-9213A1D08D71}" srcId="{3D304950-16ED-4FA0-9621-C57F8080281D}" destId="{168D2C2F-7D75-459A-8967-AFB140081358}" srcOrd="0" destOrd="0" parTransId="{E8A568E1-3EEF-4006-A180-BFE22E87496D}" sibTransId="{CE59682D-F511-4C97-9198-DCD76C11FE32}"/>
    <dgm:cxn modelId="{8E4B73D5-6D22-4B58-A6DE-CF8DC9B760CB}" srcId="{67A75F44-148E-495A-9259-3C9E108FC684}" destId="{9D064894-946B-46A4-8687-78607EDA1E98}" srcOrd="2" destOrd="0" parTransId="{8F27A239-7F6F-472A-A6F5-15AB34B19792}" sibTransId="{177C07B9-A975-4609-B13E-13527D2D3017}"/>
    <dgm:cxn modelId="{056CF9D5-70EB-4CD3-82EC-D287FEBE0FD0}" type="presOf" srcId="{F32879FF-26DB-411A-99BC-ED149925A9A8}" destId="{43681A10-82AC-4E35-B741-7AE52010E4AA}" srcOrd="0" destOrd="1" presId="urn:microsoft.com/office/officeart/2005/8/layout/vList2"/>
    <dgm:cxn modelId="{6D98EADC-B27C-4C3D-9679-856493BEB5AD}" type="presOf" srcId="{25F6BAD7-2424-4317-A6EB-59687905A085}" destId="{43681A10-82AC-4E35-B741-7AE52010E4AA}" srcOrd="0" destOrd="2" presId="urn:microsoft.com/office/officeart/2005/8/layout/vList2"/>
    <dgm:cxn modelId="{9F7528DF-337F-4DAE-AB9F-1E2A68AFA912}" type="presOf" srcId="{67A75F44-148E-495A-9259-3C9E108FC684}" destId="{2C91234F-0FF2-4BE1-8D20-2FF3EFB684E0}" srcOrd="0" destOrd="0" presId="urn:microsoft.com/office/officeart/2005/8/layout/vList2"/>
    <dgm:cxn modelId="{C9F8D1E2-4FD5-4A5C-94A1-B08112D7670D}" srcId="{3D304950-16ED-4FA0-9621-C57F8080281D}" destId="{EAAA3704-0F12-4D3D-9C4E-183D42DEFC18}" srcOrd="1" destOrd="0" parTransId="{50FFAC71-0ABD-48CF-ACD0-64B633939AA4}" sibTransId="{8B62FBA5-5F27-4B52-86BB-8D0D3F9E365D}"/>
    <dgm:cxn modelId="{F700F389-02E6-4203-BD1C-52299F3A5DF9}" type="presParOf" srcId="{2C91234F-0FF2-4BE1-8D20-2FF3EFB684E0}" destId="{7150EC93-9511-4E51-B41C-9F04E3507F44}" srcOrd="0" destOrd="0" presId="urn:microsoft.com/office/officeart/2005/8/layout/vList2"/>
    <dgm:cxn modelId="{2DC4CDCE-71EA-413E-B1D9-B6DFFFDB8147}" type="presParOf" srcId="{2C91234F-0FF2-4BE1-8D20-2FF3EFB684E0}" destId="{9012232B-3226-4657-9198-63DAF1F1828D}" srcOrd="1" destOrd="0" presId="urn:microsoft.com/office/officeart/2005/8/layout/vList2"/>
    <dgm:cxn modelId="{5D45725B-B336-49F4-A8FD-E767AE4F4753}" type="presParOf" srcId="{2C91234F-0FF2-4BE1-8D20-2FF3EFB684E0}" destId="{EBB08E4D-E832-4108-88D6-DF552B31B197}" srcOrd="2" destOrd="0" presId="urn:microsoft.com/office/officeart/2005/8/layout/vList2"/>
    <dgm:cxn modelId="{8069307A-9D4B-455D-845E-2C844EC3D631}" type="presParOf" srcId="{2C91234F-0FF2-4BE1-8D20-2FF3EFB684E0}" destId="{43681A10-82AC-4E35-B741-7AE52010E4AA}" srcOrd="3" destOrd="0" presId="urn:microsoft.com/office/officeart/2005/8/layout/vList2"/>
    <dgm:cxn modelId="{E025D65B-FC75-4438-8E3A-0ACC189E43D1}" type="presParOf" srcId="{2C91234F-0FF2-4BE1-8D20-2FF3EFB684E0}" destId="{FB9B7DDA-5F6D-4311-AFD5-80606488D540}" srcOrd="4" destOrd="0" presId="urn:microsoft.com/office/officeart/2005/8/layout/vList2"/>
    <dgm:cxn modelId="{555378C6-55D6-41D2-B95B-8013FB9E1EFD}" type="presParOf" srcId="{2C91234F-0FF2-4BE1-8D20-2FF3EFB684E0}" destId="{2F73C2B3-35A6-4147-9E62-DEE3E519934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40CFB8-0E63-40D0-85C4-4AE6BE9F4D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239BA3-20AB-4285-A54F-260F50BE77C5}">
      <dgm:prSet/>
      <dgm:spPr>
        <a:solidFill>
          <a:srgbClr val="009440"/>
        </a:solidFill>
      </dgm:spPr>
      <dgm:t>
        <a:bodyPr/>
        <a:lstStyle/>
        <a:p>
          <a:r>
            <a:rPr lang="en-GB" b="1"/>
            <a:t>Legal Framework</a:t>
          </a:r>
          <a:endParaRPr lang="en-US"/>
        </a:p>
      </dgm:t>
    </dgm:pt>
    <dgm:pt modelId="{9664EC5E-3E15-4847-A276-9152A0C56DA4}" type="parTrans" cxnId="{F315CFF9-65A4-4E1D-A6A0-5509D57DAB29}">
      <dgm:prSet/>
      <dgm:spPr/>
      <dgm:t>
        <a:bodyPr/>
        <a:lstStyle/>
        <a:p>
          <a:endParaRPr lang="en-US"/>
        </a:p>
      </dgm:t>
    </dgm:pt>
    <dgm:pt modelId="{181BC4EB-54C8-40F9-98AF-924CE75A580E}" type="sibTrans" cxnId="{F315CFF9-65A4-4E1D-A6A0-5509D57DAB29}">
      <dgm:prSet/>
      <dgm:spPr/>
      <dgm:t>
        <a:bodyPr/>
        <a:lstStyle/>
        <a:p>
          <a:endParaRPr lang="en-US"/>
        </a:p>
      </dgm:t>
    </dgm:pt>
    <dgm:pt modelId="{ADBB18CE-F860-4830-BA79-1A5F46C06F76}">
      <dgm:prSet/>
      <dgm:spPr/>
      <dgm:t>
        <a:bodyPr/>
        <a:lstStyle/>
        <a:p>
          <a:r>
            <a:rPr lang="en-US"/>
            <a:t>Governed by Federal Law No. 11.101/2005 (Brazilian Bankruptcy Law – BBL)</a:t>
          </a:r>
        </a:p>
      </dgm:t>
    </dgm:pt>
    <dgm:pt modelId="{334FB7B5-6894-4DD7-B145-29F642A824B9}" type="parTrans" cxnId="{C4BEB924-E8A8-47C2-A19C-24B5AF07F878}">
      <dgm:prSet/>
      <dgm:spPr/>
      <dgm:t>
        <a:bodyPr/>
        <a:lstStyle/>
        <a:p>
          <a:endParaRPr lang="en-US"/>
        </a:p>
      </dgm:t>
    </dgm:pt>
    <dgm:pt modelId="{053391B0-9D78-446F-93F1-489046D91290}" type="sibTrans" cxnId="{C4BEB924-E8A8-47C2-A19C-24B5AF07F878}">
      <dgm:prSet/>
      <dgm:spPr/>
      <dgm:t>
        <a:bodyPr/>
        <a:lstStyle/>
        <a:p>
          <a:endParaRPr lang="en-US"/>
        </a:p>
      </dgm:t>
    </dgm:pt>
    <dgm:pt modelId="{883F99EB-C7C8-4211-A1FE-753428815475}">
      <dgm:prSet/>
      <dgm:spPr/>
      <dgm:t>
        <a:bodyPr/>
        <a:lstStyle/>
        <a:p>
          <a:r>
            <a:rPr lang="en-US"/>
            <a:t>Stay is not automatic; requires formal judicial approval</a:t>
          </a:r>
        </a:p>
      </dgm:t>
    </dgm:pt>
    <dgm:pt modelId="{E9DCEFCD-1BF6-4B8C-AF46-9222A7420BE7}" type="parTrans" cxnId="{C92385B7-282C-422C-9DD7-86F150C6E6EF}">
      <dgm:prSet/>
      <dgm:spPr/>
      <dgm:t>
        <a:bodyPr/>
        <a:lstStyle/>
        <a:p>
          <a:endParaRPr lang="en-US"/>
        </a:p>
      </dgm:t>
    </dgm:pt>
    <dgm:pt modelId="{4CD6D609-1C61-46E0-9736-BF66BB26B44A}" type="sibTrans" cxnId="{C92385B7-282C-422C-9DD7-86F150C6E6EF}">
      <dgm:prSet/>
      <dgm:spPr/>
      <dgm:t>
        <a:bodyPr/>
        <a:lstStyle/>
        <a:p>
          <a:endParaRPr lang="en-US"/>
        </a:p>
      </dgm:t>
    </dgm:pt>
    <dgm:pt modelId="{614B7C2A-320C-4342-8B94-4A258BC8A875}">
      <dgm:prSet/>
      <dgm:spPr>
        <a:solidFill>
          <a:srgbClr val="FFCB00"/>
        </a:solidFill>
      </dgm:spPr>
      <dgm:t>
        <a:bodyPr/>
        <a:lstStyle/>
        <a:p>
          <a:r>
            <a:rPr lang="en-GB" b="1"/>
            <a:t>Duration and Extensions</a:t>
          </a:r>
          <a:endParaRPr lang="en-US"/>
        </a:p>
      </dgm:t>
    </dgm:pt>
    <dgm:pt modelId="{3AAD3A97-C664-4342-B516-DBE01BCFDD3E}" type="parTrans" cxnId="{7863A796-308E-4CCB-93E9-DDAA4C5C22D4}">
      <dgm:prSet/>
      <dgm:spPr/>
      <dgm:t>
        <a:bodyPr/>
        <a:lstStyle/>
        <a:p>
          <a:endParaRPr lang="en-US"/>
        </a:p>
      </dgm:t>
    </dgm:pt>
    <dgm:pt modelId="{04F9544A-A42E-4386-9C55-EDCD634E3CE6}" type="sibTrans" cxnId="{7863A796-308E-4CCB-93E9-DDAA4C5C22D4}">
      <dgm:prSet/>
      <dgm:spPr/>
      <dgm:t>
        <a:bodyPr/>
        <a:lstStyle/>
        <a:p>
          <a:endParaRPr lang="en-US"/>
        </a:p>
      </dgm:t>
    </dgm:pt>
    <dgm:pt modelId="{E954308C-F722-4894-BE02-6E9524289A32}">
      <dgm:prSet/>
      <dgm:spPr/>
      <dgm:t>
        <a:bodyPr/>
        <a:lstStyle/>
        <a:p>
          <a:r>
            <a:rPr lang="en-GB"/>
            <a:t>Initial stay period: 180 days</a:t>
          </a:r>
          <a:endParaRPr lang="en-US"/>
        </a:p>
      </dgm:t>
    </dgm:pt>
    <dgm:pt modelId="{04F93C43-9AD2-4AD1-81E6-812C53F3FD16}" type="parTrans" cxnId="{B588C689-739B-4A6C-87A5-D73B9F0E3E67}">
      <dgm:prSet/>
      <dgm:spPr/>
      <dgm:t>
        <a:bodyPr/>
        <a:lstStyle/>
        <a:p>
          <a:endParaRPr lang="en-US"/>
        </a:p>
      </dgm:t>
    </dgm:pt>
    <dgm:pt modelId="{DCB7D849-426D-457F-B7B4-3FE4B959609E}" type="sibTrans" cxnId="{B588C689-739B-4A6C-87A5-D73B9F0E3E67}">
      <dgm:prSet/>
      <dgm:spPr/>
      <dgm:t>
        <a:bodyPr/>
        <a:lstStyle/>
        <a:p>
          <a:endParaRPr lang="en-US"/>
        </a:p>
      </dgm:t>
    </dgm:pt>
    <dgm:pt modelId="{27BBD7F8-E9F2-479A-A98B-69A089EDD9E3}">
      <dgm:prSet/>
      <dgm:spPr/>
      <dgm:t>
        <a:bodyPr/>
        <a:lstStyle/>
        <a:p>
          <a:r>
            <a:rPr lang="en-US"/>
            <a:t>2020 amendment permits a one-time extension for an additional 180 days</a:t>
          </a:r>
        </a:p>
      </dgm:t>
    </dgm:pt>
    <dgm:pt modelId="{1EC16698-3844-4333-BCB9-4951977F0D0B}" type="parTrans" cxnId="{6B010E14-CEAA-41DE-8AC4-11DDA23A444D}">
      <dgm:prSet/>
      <dgm:spPr/>
      <dgm:t>
        <a:bodyPr/>
        <a:lstStyle/>
        <a:p>
          <a:endParaRPr lang="en-US"/>
        </a:p>
      </dgm:t>
    </dgm:pt>
    <dgm:pt modelId="{4B91CE08-97DC-4F0D-A117-7867F37F5EA8}" type="sibTrans" cxnId="{6B010E14-CEAA-41DE-8AC4-11DDA23A444D}">
      <dgm:prSet/>
      <dgm:spPr/>
      <dgm:t>
        <a:bodyPr/>
        <a:lstStyle/>
        <a:p>
          <a:endParaRPr lang="en-US"/>
        </a:p>
      </dgm:t>
    </dgm:pt>
    <dgm:pt modelId="{7420BC9B-B2F6-4DDB-B931-71B23C53A14F}">
      <dgm:prSet/>
      <dgm:spPr>
        <a:solidFill>
          <a:srgbClr val="302681"/>
        </a:solidFill>
        <a:ln>
          <a:solidFill>
            <a:schemeClr val="tx2"/>
          </a:solidFill>
        </a:ln>
      </dgm:spPr>
      <dgm:t>
        <a:bodyPr/>
        <a:lstStyle/>
        <a:p>
          <a:r>
            <a:rPr lang="en-GB" b="1"/>
            <a:t>Interim Protection</a:t>
          </a:r>
          <a:endParaRPr lang="en-US"/>
        </a:p>
      </dgm:t>
    </dgm:pt>
    <dgm:pt modelId="{E038A1B8-9664-4E5F-BB0B-9657CFCE0D21}" type="parTrans" cxnId="{E4D47805-AD39-42EC-B989-A338811A0913}">
      <dgm:prSet/>
      <dgm:spPr/>
      <dgm:t>
        <a:bodyPr/>
        <a:lstStyle/>
        <a:p>
          <a:endParaRPr lang="en-US"/>
        </a:p>
      </dgm:t>
    </dgm:pt>
    <dgm:pt modelId="{4D2B70B6-DD76-45C9-BD89-A415687F68B9}" type="sibTrans" cxnId="{E4D47805-AD39-42EC-B989-A338811A0913}">
      <dgm:prSet/>
      <dgm:spPr/>
      <dgm:t>
        <a:bodyPr/>
        <a:lstStyle/>
        <a:p>
          <a:endParaRPr lang="en-US"/>
        </a:p>
      </dgm:t>
    </dgm:pt>
    <dgm:pt modelId="{2FC4AB3F-EC10-4AB5-AAD7-7A3C227BC8E4}">
      <dgm:prSet/>
      <dgm:spPr/>
      <dgm:t>
        <a:bodyPr/>
        <a:lstStyle/>
        <a:p>
          <a:r>
            <a:rPr lang="en-US"/>
            <a:t>Courts may grant provisional relief before formal admission of the case</a:t>
          </a:r>
        </a:p>
      </dgm:t>
    </dgm:pt>
    <dgm:pt modelId="{04402875-9CB4-4619-80CB-A0604BB3FFBA}" type="parTrans" cxnId="{9290142C-5B6B-45FA-AF29-1861AA392486}">
      <dgm:prSet/>
      <dgm:spPr/>
      <dgm:t>
        <a:bodyPr/>
        <a:lstStyle/>
        <a:p>
          <a:endParaRPr lang="en-US"/>
        </a:p>
      </dgm:t>
    </dgm:pt>
    <dgm:pt modelId="{E606C068-078F-4641-8EFD-517B949DAB9F}" type="sibTrans" cxnId="{9290142C-5B6B-45FA-AF29-1861AA392486}">
      <dgm:prSet/>
      <dgm:spPr/>
      <dgm:t>
        <a:bodyPr/>
        <a:lstStyle/>
        <a:p>
          <a:endParaRPr lang="en-US"/>
        </a:p>
      </dgm:t>
    </dgm:pt>
    <dgm:pt modelId="{8FC225F9-D108-4C50-949B-590DDD98BDE9}">
      <dgm:prSet/>
      <dgm:spPr/>
      <dgm:t>
        <a:bodyPr/>
        <a:lstStyle/>
        <a:p>
          <a:r>
            <a:rPr lang="en-US"/>
            <a:t>Common in court-supervised mediation or urgent cases</a:t>
          </a:r>
        </a:p>
      </dgm:t>
    </dgm:pt>
    <dgm:pt modelId="{E71BD7DE-65E8-4E78-B76E-D24AB2E0B6BF}" type="parTrans" cxnId="{BBC33647-59DE-429F-9945-E6E5069348D8}">
      <dgm:prSet/>
      <dgm:spPr/>
      <dgm:t>
        <a:bodyPr/>
        <a:lstStyle/>
        <a:p>
          <a:endParaRPr lang="en-US"/>
        </a:p>
      </dgm:t>
    </dgm:pt>
    <dgm:pt modelId="{70F48F7C-8A42-4A0B-8FFE-756B4421C5D6}" type="sibTrans" cxnId="{BBC33647-59DE-429F-9945-E6E5069348D8}">
      <dgm:prSet/>
      <dgm:spPr/>
      <dgm:t>
        <a:bodyPr/>
        <a:lstStyle/>
        <a:p>
          <a:endParaRPr lang="en-US"/>
        </a:p>
      </dgm:t>
    </dgm:pt>
    <dgm:pt modelId="{CBA2A184-5FF6-4E53-894D-E79AA81CBF87}">
      <dgm:prSet/>
      <dgm:spPr/>
      <dgm:t>
        <a:bodyPr/>
        <a:lstStyle/>
        <a:p>
          <a:r>
            <a:rPr lang="en-GB" b="1"/>
            <a:t>Scope and Limitations</a:t>
          </a:r>
          <a:endParaRPr lang="en-US"/>
        </a:p>
      </dgm:t>
    </dgm:pt>
    <dgm:pt modelId="{296FD4D1-D4BB-465C-80C8-5BD7225FF9C5}" type="parTrans" cxnId="{EE4757F9-23DD-4829-89E3-81743F6830EA}">
      <dgm:prSet/>
      <dgm:spPr/>
      <dgm:t>
        <a:bodyPr/>
        <a:lstStyle/>
        <a:p>
          <a:endParaRPr lang="en-US"/>
        </a:p>
      </dgm:t>
    </dgm:pt>
    <dgm:pt modelId="{9B00EB7E-7929-4325-96B3-654151C64601}" type="sibTrans" cxnId="{EE4757F9-23DD-4829-89E3-81743F6830EA}">
      <dgm:prSet/>
      <dgm:spPr/>
      <dgm:t>
        <a:bodyPr/>
        <a:lstStyle/>
        <a:p>
          <a:endParaRPr lang="en-US"/>
        </a:p>
      </dgm:t>
    </dgm:pt>
    <dgm:pt modelId="{97168697-312C-4DE9-A7CF-E51EBDA975E5}">
      <dgm:prSet/>
      <dgm:spPr/>
      <dgm:t>
        <a:bodyPr/>
        <a:lstStyle/>
        <a:p>
          <a:r>
            <a:rPr lang="en-US"/>
            <a:t>Applies to lawsuits and enforcement actions </a:t>
          </a:r>
          <a:r>
            <a:rPr lang="en-US" b="1"/>
            <a:t>against the debtor</a:t>
          </a:r>
          <a:endParaRPr lang="en-US"/>
        </a:p>
      </dgm:t>
    </dgm:pt>
    <dgm:pt modelId="{F8507177-5E23-4EBD-B0FE-50893D687D64}" type="parTrans" cxnId="{92CBF390-4496-4D25-BE06-484E23C94185}">
      <dgm:prSet/>
      <dgm:spPr/>
      <dgm:t>
        <a:bodyPr/>
        <a:lstStyle/>
        <a:p>
          <a:endParaRPr lang="en-US"/>
        </a:p>
      </dgm:t>
    </dgm:pt>
    <dgm:pt modelId="{7F09DCE9-EAA3-439B-B578-6D5DF5B76CA7}" type="sibTrans" cxnId="{92CBF390-4496-4D25-BE06-484E23C94185}">
      <dgm:prSet/>
      <dgm:spPr/>
      <dgm:t>
        <a:bodyPr/>
        <a:lstStyle/>
        <a:p>
          <a:endParaRPr lang="en-US"/>
        </a:p>
      </dgm:t>
    </dgm:pt>
    <dgm:pt modelId="{24269F30-331D-46E8-9EA6-5C8C253776B0}">
      <dgm:prSet/>
      <dgm:spPr/>
      <dgm:t>
        <a:bodyPr/>
        <a:lstStyle/>
        <a:p>
          <a:r>
            <a:rPr lang="en-GB" b="1"/>
            <a:t>Exclusions</a:t>
          </a:r>
          <a:r>
            <a:rPr lang="en-GB"/>
            <a:t>:</a:t>
          </a:r>
          <a:endParaRPr lang="en-US"/>
        </a:p>
      </dgm:t>
    </dgm:pt>
    <dgm:pt modelId="{4C8DD236-40A1-4A8F-B0EA-CC2CC9018EAA}" type="parTrans" cxnId="{B12CF7EA-AC93-4519-B246-B0DDB252C709}">
      <dgm:prSet/>
      <dgm:spPr/>
      <dgm:t>
        <a:bodyPr/>
        <a:lstStyle/>
        <a:p>
          <a:endParaRPr lang="en-US"/>
        </a:p>
      </dgm:t>
    </dgm:pt>
    <dgm:pt modelId="{E1AB56A9-09EA-4592-A5D4-93882D5B7843}" type="sibTrans" cxnId="{B12CF7EA-AC93-4519-B246-B0DDB252C709}">
      <dgm:prSet/>
      <dgm:spPr/>
      <dgm:t>
        <a:bodyPr/>
        <a:lstStyle/>
        <a:p>
          <a:endParaRPr lang="en-US"/>
        </a:p>
      </dgm:t>
    </dgm:pt>
    <dgm:pt modelId="{AAFBE1E5-6E92-4427-81DD-08F40D7B602A}">
      <dgm:prSet/>
      <dgm:spPr/>
      <dgm:t>
        <a:bodyPr/>
        <a:lstStyle/>
        <a:p>
          <a:r>
            <a:rPr lang="en-GB"/>
            <a:t>Tax claims</a:t>
          </a:r>
          <a:endParaRPr lang="en-US"/>
        </a:p>
      </dgm:t>
    </dgm:pt>
    <dgm:pt modelId="{CA7AC86C-F92B-4C9C-838C-26573514050D}" type="parTrans" cxnId="{6583AD9E-8B07-4E62-85BC-DDAE5EDB2EF0}">
      <dgm:prSet/>
      <dgm:spPr/>
      <dgm:t>
        <a:bodyPr/>
        <a:lstStyle/>
        <a:p>
          <a:endParaRPr lang="en-US"/>
        </a:p>
      </dgm:t>
    </dgm:pt>
    <dgm:pt modelId="{2DF06574-F95E-4C95-A542-4880CD909732}" type="sibTrans" cxnId="{6583AD9E-8B07-4E62-85BC-DDAE5EDB2EF0}">
      <dgm:prSet/>
      <dgm:spPr/>
      <dgm:t>
        <a:bodyPr/>
        <a:lstStyle/>
        <a:p>
          <a:endParaRPr lang="en-US"/>
        </a:p>
      </dgm:t>
    </dgm:pt>
    <dgm:pt modelId="{3A384EC1-1DA5-4AA6-AB37-BDC50B102E5A}">
      <dgm:prSet/>
      <dgm:spPr/>
      <dgm:t>
        <a:bodyPr/>
        <a:lstStyle/>
        <a:p>
          <a:r>
            <a:rPr lang="en-US"/>
            <a:t>Claims secured by fiduciary assignments</a:t>
          </a:r>
        </a:p>
      </dgm:t>
    </dgm:pt>
    <dgm:pt modelId="{AD4EE3DE-3280-48DC-8F4D-8E224EA2FA9D}" type="parTrans" cxnId="{6FDF77C9-ADE2-45E1-891C-0707A999FFCD}">
      <dgm:prSet/>
      <dgm:spPr/>
      <dgm:t>
        <a:bodyPr/>
        <a:lstStyle/>
        <a:p>
          <a:endParaRPr lang="en-US"/>
        </a:p>
      </dgm:t>
    </dgm:pt>
    <dgm:pt modelId="{EE182D49-0542-4D33-9C72-8CAB171BBF71}" type="sibTrans" cxnId="{6FDF77C9-ADE2-45E1-891C-0707A999FFCD}">
      <dgm:prSet/>
      <dgm:spPr/>
      <dgm:t>
        <a:bodyPr/>
        <a:lstStyle/>
        <a:p>
          <a:endParaRPr lang="en-US"/>
        </a:p>
      </dgm:t>
    </dgm:pt>
    <dgm:pt modelId="{CAB993A2-1E53-400C-858F-50CD718ED98B}">
      <dgm:prSet/>
      <dgm:spPr/>
      <dgm:t>
        <a:bodyPr/>
        <a:lstStyle/>
        <a:p>
          <a:r>
            <a:rPr lang="en-GB"/>
            <a:t>Post-petition debts</a:t>
          </a:r>
          <a:endParaRPr lang="en-US"/>
        </a:p>
      </dgm:t>
    </dgm:pt>
    <dgm:pt modelId="{3CE63BEF-6DCB-48B4-90F8-15ADF24E6254}" type="parTrans" cxnId="{80D38DC6-EEE2-477E-85FB-83336DDC41FC}">
      <dgm:prSet/>
      <dgm:spPr/>
      <dgm:t>
        <a:bodyPr/>
        <a:lstStyle/>
        <a:p>
          <a:endParaRPr lang="en-US"/>
        </a:p>
      </dgm:t>
    </dgm:pt>
    <dgm:pt modelId="{5E7E1452-80CF-4E29-BBD9-E4D68686F8BA}" type="sibTrans" cxnId="{80D38DC6-EEE2-477E-85FB-83336DDC41FC}">
      <dgm:prSet/>
      <dgm:spPr/>
      <dgm:t>
        <a:bodyPr/>
        <a:lstStyle/>
        <a:p>
          <a:endParaRPr lang="en-US"/>
        </a:p>
      </dgm:t>
    </dgm:pt>
    <dgm:pt modelId="{9080C11E-C56B-4696-BEEF-CE91F9A50406}">
      <dgm:prSet/>
      <dgm:spPr/>
      <dgm:t>
        <a:bodyPr/>
        <a:lstStyle/>
        <a:p>
          <a:r>
            <a:rPr lang="en-US"/>
            <a:t>Stay </a:t>
          </a:r>
          <a:r>
            <a:rPr lang="en-US" b="1"/>
            <a:t>does not</a:t>
          </a:r>
          <a:r>
            <a:rPr lang="en-US"/>
            <a:t> extend to third parties (e.g., guarantors, co-obligors)</a:t>
          </a:r>
        </a:p>
      </dgm:t>
    </dgm:pt>
    <dgm:pt modelId="{6EE96809-73A2-42BE-B83F-11C2A57B3409}" type="parTrans" cxnId="{80219E66-DA24-40FD-93C0-279696E32699}">
      <dgm:prSet/>
      <dgm:spPr/>
      <dgm:t>
        <a:bodyPr/>
        <a:lstStyle/>
        <a:p>
          <a:endParaRPr lang="en-US"/>
        </a:p>
      </dgm:t>
    </dgm:pt>
    <dgm:pt modelId="{8C2B7FEC-D15D-4A34-BE91-281441D9B8DE}" type="sibTrans" cxnId="{80219E66-DA24-40FD-93C0-279696E32699}">
      <dgm:prSet/>
      <dgm:spPr/>
      <dgm:t>
        <a:bodyPr/>
        <a:lstStyle/>
        <a:p>
          <a:endParaRPr lang="en-US"/>
        </a:p>
      </dgm:t>
    </dgm:pt>
    <dgm:pt modelId="{08BC2090-ACF8-4636-A677-6DA5AA754A7D}" type="pres">
      <dgm:prSet presAssocID="{D340CFB8-0E63-40D0-85C4-4AE6BE9F4D87}" presName="linear" presStyleCnt="0">
        <dgm:presLayoutVars>
          <dgm:animLvl val="lvl"/>
          <dgm:resizeHandles val="exact"/>
        </dgm:presLayoutVars>
      </dgm:prSet>
      <dgm:spPr/>
    </dgm:pt>
    <dgm:pt modelId="{A4F9EC93-6893-41B2-8A17-68510F5F4ADB}" type="pres">
      <dgm:prSet presAssocID="{F3239BA3-20AB-4285-A54F-260F50BE77C5}" presName="parentText" presStyleLbl="node1" presStyleIdx="0" presStyleCnt="4">
        <dgm:presLayoutVars>
          <dgm:chMax val="0"/>
          <dgm:bulletEnabled val="1"/>
        </dgm:presLayoutVars>
      </dgm:prSet>
      <dgm:spPr/>
    </dgm:pt>
    <dgm:pt modelId="{8F825661-D3D3-41C1-8F7E-9F584E343457}" type="pres">
      <dgm:prSet presAssocID="{F3239BA3-20AB-4285-A54F-260F50BE77C5}" presName="childText" presStyleLbl="revTx" presStyleIdx="0" presStyleCnt="4">
        <dgm:presLayoutVars>
          <dgm:bulletEnabled val="1"/>
        </dgm:presLayoutVars>
      </dgm:prSet>
      <dgm:spPr/>
    </dgm:pt>
    <dgm:pt modelId="{66C98D7F-233A-4D3D-885E-0A412CC7B896}" type="pres">
      <dgm:prSet presAssocID="{614B7C2A-320C-4342-8B94-4A258BC8A875}" presName="parentText" presStyleLbl="node1" presStyleIdx="1" presStyleCnt="4">
        <dgm:presLayoutVars>
          <dgm:chMax val="0"/>
          <dgm:bulletEnabled val="1"/>
        </dgm:presLayoutVars>
      </dgm:prSet>
      <dgm:spPr/>
    </dgm:pt>
    <dgm:pt modelId="{0765BA09-2A88-4862-87F4-B49877BFAD51}" type="pres">
      <dgm:prSet presAssocID="{614B7C2A-320C-4342-8B94-4A258BC8A875}" presName="childText" presStyleLbl="revTx" presStyleIdx="1" presStyleCnt="4">
        <dgm:presLayoutVars>
          <dgm:bulletEnabled val="1"/>
        </dgm:presLayoutVars>
      </dgm:prSet>
      <dgm:spPr/>
    </dgm:pt>
    <dgm:pt modelId="{AE36389A-37B5-4383-8929-76B99AAF51E5}" type="pres">
      <dgm:prSet presAssocID="{7420BC9B-B2F6-4DDB-B931-71B23C53A14F}" presName="parentText" presStyleLbl="node1" presStyleIdx="2" presStyleCnt="4">
        <dgm:presLayoutVars>
          <dgm:chMax val="0"/>
          <dgm:bulletEnabled val="1"/>
        </dgm:presLayoutVars>
      </dgm:prSet>
      <dgm:spPr/>
    </dgm:pt>
    <dgm:pt modelId="{04B902AC-B54C-4B69-B028-B6354BBAF08E}" type="pres">
      <dgm:prSet presAssocID="{7420BC9B-B2F6-4DDB-B931-71B23C53A14F}" presName="childText" presStyleLbl="revTx" presStyleIdx="2" presStyleCnt="4">
        <dgm:presLayoutVars>
          <dgm:bulletEnabled val="1"/>
        </dgm:presLayoutVars>
      </dgm:prSet>
      <dgm:spPr/>
    </dgm:pt>
    <dgm:pt modelId="{34F15168-EACD-43F6-8674-81082C67C436}" type="pres">
      <dgm:prSet presAssocID="{CBA2A184-5FF6-4E53-894D-E79AA81CBF87}" presName="parentText" presStyleLbl="node1" presStyleIdx="3" presStyleCnt="4">
        <dgm:presLayoutVars>
          <dgm:chMax val="0"/>
          <dgm:bulletEnabled val="1"/>
        </dgm:presLayoutVars>
      </dgm:prSet>
      <dgm:spPr/>
    </dgm:pt>
    <dgm:pt modelId="{3881E717-3DD9-4505-90C6-15AF7FC63AB5}" type="pres">
      <dgm:prSet presAssocID="{CBA2A184-5FF6-4E53-894D-E79AA81CBF87}" presName="childText" presStyleLbl="revTx" presStyleIdx="3" presStyleCnt="4">
        <dgm:presLayoutVars>
          <dgm:bulletEnabled val="1"/>
        </dgm:presLayoutVars>
      </dgm:prSet>
      <dgm:spPr/>
    </dgm:pt>
  </dgm:ptLst>
  <dgm:cxnLst>
    <dgm:cxn modelId="{E4D47805-AD39-42EC-B989-A338811A0913}" srcId="{D340CFB8-0E63-40D0-85C4-4AE6BE9F4D87}" destId="{7420BC9B-B2F6-4DDB-B931-71B23C53A14F}" srcOrd="2" destOrd="0" parTransId="{E038A1B8-9664-4E5F-BB0B-9657CFCE0D21}" sibTransId="{4D2B70B6-DD76-45C9-BD89-A415687F68B9}"/>
    <dgm:cxn modelId="{C2C4C10C-8DC2-4CFD-BAE7-37B97068AFFF}" type="presOf" srcId="{8FC225F9-D108-4C50-949B-590DDD98BDE9}" destId="{04B902AC-B54C-4B69-B028-B6354BBAF08E}" srcOrd="0" destOrd="1" presId="urn:microsoft.com/office/officeart/2005/8/layout/vList2"/>
    <dgm:cxn modelId="{EF71F312-A240-48FA-B27E-30C284ACB65D}" type="presOf" srcId="{AAFBE1E5-6E92-4427-81DD-08F40D7B602A}" destId="{3881E717-3DD9-4505-90C6-15AF7FC63AB5}" srcOrd="0" destOrd="2" presId="urn:microsoft.com/office/officeart/2005/8/layout/vList2"/>
    <dgm:cxn modelId="{6B010E14-CEAA-41DE-8AC4-11DDA23A444D}" srcId="{614B7C2A-320C-4342-8B94-4A258BC8A875}" destId="{27BBD7F8-E9F2-479A-A98B-69A089EDD9E3}" srcOrd="1" destOrd="0" parTransId="{1EC16698-3844-4333-BCB9-4951977F0D0B}" sibTransId="{4B91CE08-97DC-4F0D-A117-7867F37F5EA8}"/>
    <dgm:cxn modelId="{C4BEB924-E8A8-47C2-A19C-24B5AF07F878}" srcId="{F3239BA3-20AB-4285-A54F-260F50BE77C5}" destId="{ADBB18CE-F860-4830-BA79-1A5F46C06F76}" srcOrd="0" destOrd="0" parTransId="{334FB7B5-6894-4DD7-B145-29F642A824B9}" sibTransId="{053391B0-9D78-446F-93F1-489046D91290}"/>
    <dgm:cxn modelId="{9290142C-5B6B-45FA-AF29-1861AA392486}" srcId="{7420BC9B-B2F6-4DDB-B931-71B23C53A14F}" destId="{2FC4AB3F-EC10-4AB5-AAD7-7A3C227BC8E4}" srcOrd="0" destOrd="0" parTransId="{04402875-9CB4-4619-80CB-A0604BB3FFBA}" sibTransId="{E606C068-078F-4641-8EFD-517B949DAB9F}"/>
    <dgm:cxn modelId="{A14EA030-DE9D-4C8F-806A-0BCF1D4959D3}" type="presOf" srcId="{2FC4AB3F-EC10-4AB5-AAD7-7A3C227BC8E4}" destId="{04B902AC-B54C-4B69-B028-B6354BBAF08E}" srcOrd="0" destOrd="0" presId="urn:microsoft.com/office/officeart/2005/8/layout/vList2"/>
    <dgm:cxn modelId="{49919C3C-FF10-4423-98A3-69ECD02A0F6E}" type="presOf" srcId="{E954308C-F722-4894-BE02-6E9524289A32}" destId="{0765BA09-2A88-4862-87F4-B49877BFAD51}" srcOrd="0" destOrd="0" presId="urn:microsoft.com/office/officeart/2005/8/layout/vList2"/>
    <dgm:cxn modelId="{BE84FC61-C1FE-4D37-8EC2-D0A5ACC00742}" type="presOf" srcId="{F3239BA3-20AB-4285-A54F-260F50BE77C5}" destId="{A4F9EC93-6893-41B2-8A17-68510F5F4ADB}" srcOrd="0" destOrd="0" presId="urn:microsoft.com/office/officeart/2005/8/layout/vList2"/>
    <dgm:cxn modelId="{80219E66-DA24-40FD-93C0-279696E32699}" srcId="{CBA2A184-5FF6-4E53-894D-E79AA81CBF87}" destId="{9080C11E-C56B-4696-BEEF-CE91F9A50406}" srcOrd="2" destOrd="0" parTransId="{6EE96809-73A2-42BE-B83F-11C2A57B3409}" sibTransId="{8C2B7FEC-D15D-4A34-BE91-281441D9B8DE}"/>
    <dgm:cxn modelId="{BBC33647-59DE-429F-9945-E6E5069348D8}" srcId="{7420BC9B-B2F6-4DDB-B931-71B23C53A14F}" destId="{8FC225F9-D108-4C50-949B-590DDD98BDE9}" srcOrd="1" destOrd="0" parTransId="{E71BD7DE-65E8-4E78-B76E-D24AB2E0B6BF}" sibTransId="{70F48F7C-8A42-4A0B-8FFE-756B4421C5D6}"/>
    <dgm:cxn modelId="{016EA471-4681-41EC-9B7F-530F4ABAF974}" type="presOf" srcId="{3A384EC1-1DA5-4AA6-AB37-BDC50B102E5A}" destId="{3881E717-3DD9-4505-90C6-15AF7FC63AB5}" srcOrd="0" destOrd="3" presId="urn:microsoft.com/office/officeart/2005/8/layout/vList2"/>
    <dgm:cxn modelId="{963E1C57-75FF-4ACB-9099-5275D1C11EB9}" type="presOf" srcId="{614B7C2A-320C-4342-8B94-4A258BC8A875}" destId="{66C98D7F-233A-4D3D-885E-0A412CC7B896}" srcOrd="0" destOrd="0" presId="urn:microsoft.com/office/officeart/2005/8/layout/vList2"/>
    <dgm:cxn modelId="{011C2F80-C479-4347-80F4-868F8CD893E0}" type="presOf" srcId="{9080C11E-C56B-4696-BEEF-CE91F9A50406}" destId="{3881E717-3DD9-4505-90C6-15AF7FC63AB5}" srcOrd="0" destOrd="5" presId="urn:microsoft.com/office/officeart/2005/8/layout/vList2"/>
    <dgm:cxn modelId="{B588C689-739B-4A6C-87A5-D73B9F0E3E67}" srcId="{614B7C2A-320C-4342-8B94-4A258BC8A875}" destId="{E954308C-F722-4894-BE02-6E9524289A32}" srcOrd="0" destOrd="0" parTransId="{04F93C43-9AD2-4AD1-81E6-812C53F3FD16}" sibTransId="{DCB7D849-426D-457F-B7B4-3FE4B959609E}"/>
    <dgm:cxn modelId="{92CBF390-4496-4D25-BE06-484E23C94185}" srcId="{CBA2A184-5FF6-4E53-894D-E79AA81CBF87}" destId="{97168697-312C-4DE9-A7CF-E51EBDA975E5}" srcOrd="0" destOrd="0" parTransId="{F8507177-5E23-4EBD-B0FE-50893D687D64}" sibTransId="{7F09DCE9-EAA3-439B-B578-6D5DF5B76CA7}"/>
    <dgm:cxn modelId="{7863A796-308E-4CCB-93E9-DDAA4C5C22D4}" srcId="{D340CFB8-0E63-40D0-85C4-4AE6BE9F4D87}" destId="{614B7C2A-320C-4342-8B94-4A258BC8A875}" srcOrd="1" destOrd="0" parTransId="{3AAD3A97-C664-4342-B516-DBE01BCFDD3E}" sibTransId="{04F9544A-A42E-4386-9C55-EDCD634E3CE6}"/>
    <dgm:cxn modelId="{36A3669D-4072-4800-9392-7607308216F9}" type="presOf" srcId="{CAB993A2-1E53-400C-858F-50CD718ED98B}" destId="{3881E717-3DD9-4505-90C6-15AF7FC63AB5}" srcOrd="0" destOrd="4" presId="urn:microsoft.com/office/officeart/2005/8/layout/vList2"/>
    <dgm:cxn modelId="{6583AD9E-8B07-4E62-85BC-DDAE5EDB2EF0}" srcId="{24269F30-331D-46E8-9EA6-5C8C253776B0}" destId="{AAFBE1E5-6E92-4427-81DD-08F40D7B602A}" srcOrd="0" destOrd="0" parTransId="{CA7AC86C-F92B-4C9C-838C-26573514050D}" sibTransId="{2DF06574-F95E-4C95-A542-4880CD909732}"/>
    <dgm:cxn modelId="{930E26A0-83FA-43AC-8672-4E474006162E}" type="presOf" srcId="{D340CFB8-0E63-40D0-85C4-4AE6BE9F4D87}" destId="{08BC2090-ACF8-4636-A677-6DA5AA754A7D}" srcOrd="0" destOrd="0" presId="urn:microsoft.com/office/officeart/2005/8/layout/vList2"/>
    <dgm:cxn modelId="{26B5A7A0-935C-4306-8BB0-165D044F5D36}" type="presOf" srcId="{27BBD7F8-E9F2-479A-A98B-69A089EDD9E3}" destId="{0765BA09-2A88-4862-87F4-B49877BFAD51}" srcOrd="0" destOrd="1" presId="urn:microsoft.com/office/officeart/2005/8/layout/vList2"/>
    <dgm:cxn modelId="{C92385B7-282C-422C-9DD7-86F150C6E6EF}" srcId="{F3239BA3-20AB-4285-A54F-260F50BE77C5}" destId="{883F99EB-C7C8-4211-A1FE-753428815475}" srcOrd="1" destOrd="0" parTransId="{E9DCEFCD-1BF6-4B8C-AF46-9222A7420BE7}" sibTransId="{4CD6D609-1C61-46E0-9736-BF66BB26B44A}"/>
    <dgm:cxn modelId="{CF3D71B9-8BAF-47B1-9E02-C26160429E8E}" type="presOf" srcId="{24269F30-331D-46E8-9EA6-5C8C253776B0}" destId="{3881E717-3DD9-4505-90C6-15AF7FC63AB5}" srcOrd="0" destOrd="1" presId="urn:microsoft.com/office/officeart/2005/8/layout/vList2"/>
    <dgm:cxn modelId="{AEEA50BC-53C6-41C1-B151-88074D994D7E}" type="presOf" srcId="{7420BC9B-B2F6-4DDB-B931-71B23C53A14F}" destId="{AE36389A-37B5-4383-8929-76B99AAF51E5}" srcOrd="0" destOrd="0" presId="urn:microsoft.com/office/officeart/2005/8/layout/vList2"/>
    <dgm:cxn modelId="{80D38DC6-EEE2-477E-85FB-83336DDC41FC}" srcId="{24269F30-331D-46E8-9EA6-5C8C253776B0}" destId="{CAB993A2-1E53-400C-858F-50CD718ED98B}" srcOrd="2" destOrd="0" parTransId="{3CE63BEF-6DCB-48B4-90F8-15ADF24E6254}" sibTransId="{5E7E1452-80CF-4E29-BBD9-E4D68686F8BA}"/>
    <dgm:cxn modelId="{6FDF77C9-ADE2-45E1-891C-0707A999FFCD}" srcId="{24269F30-331D-46E8-9EA6-5C8C253776B0}" destId="{3A384EC1-1DA5-4AA6-AB37-BDC50B102E5A}" srcOrd="1" destOrd="0" parTransId="{AD4EE3DE-3280-48DC-8F4D-8E224EA2FA9D}" sibTransId="{EE182D49-0542-4D33-9C72-8CAB171BBF71}"/>
    <dgm:cxn modelId="{6CEDD1CF-BB23-4CD9-B2C4-4A80D17BADE4}" type="presOf" srcId="{ADBB18CE-F860-4830-BA79-1A5F46C06F76}" destId="{8F825661-D3D3-41C1-8F7E-9F584E343457}" srcOrd="0" destOrd="0" presId="urn:microsoft.com/office/officeart/2005/8/layout/vList2"/>
    <dgm:cxn modelId="{95EC6DD5-FD05-4CAC-B007-B706F97B09A1}" type="presOf" srcId="{97168697-312C-4DE9-A7CF-E51EBDA975E5}" destId="{3881E717-3DD9-4505-90C6-15AF7FC63AB5}" srcOrd="0" destOrd="0" presId="urn:microsoft.com/office/officeart/2005/8/layout/vList2"/>
    <dgm:cxn modelId="{892338DC-26F5-45EA-AB60-E803B3080D75}" type="presOf" srcId="{CBA2A184-5FF6-4E53-894D-E79AA81CBF87}" destId="{34F15168-EACD-43F6-8674-81082C67C436}" srcOrd="0" destOrd="0" presId="urn:microsoft.com/office/officeart/2005/8/layout/vList2"/>
    <dgm:cxn modelId="{B12CF7EA-AC93-4519-B246-B0DDB252C709}" srcId="{CBA2A184-5FF6-4E53-894D-E79AA81CBF87}" destId="{24269F30-331D-46E8-9EA6-5C8C253776B0}" srcOrd="1" destOrd="0" parTransId="{4C8DD236-40A1-4A8F-B0EA-CC2CC9018EAA}" sibTransId="{E1AB56A9-09EA-4592-A5D4-93882D5B7843}"/>
    <dgm:cxn modelId="{EE4757F9-23DD-4829-89E3-81743F6830EA}" srcId="{D340CFB8-0E63-40D0-85C4-4AE6BE9F4D87}" destId="{CBA2A184-5FF6-4E53-894D-E79AA81CBF87}" srcOrd="3" destOrd="0" parTransId="{296FD4D1-D4BB-465C-80C8-5BD7225FF9C5}" sibTransId="{9B00EB7E-7929-4325-96B3-654151C64601}"/>
    <dgm:cxn modelId="{F315CFF9-65A4-4E1D-A6A0-5509D57DAB29}" srcId="{D340CFB8-0E63-40D0-85C4-4AE6BE9F4D87}" destId="{F3239BA3-20AB-4285-A54F-260F50BE77C5}" srcOrd="0" destOrd="0" parTransId="{9664EC5E-3E15-4847-A276-9152A0C56DA4}" sibTransId="{181BC4EB-54C8-40F9-98AF-924CE75A580E}"/>
    <dgm:cxn modelId="{8F5F84FE-B0B5-4E32-82B0-274FDC5FD673}" type="presOf" srcId="{883F99EB-C7C8-4211-A1FE-753428815475}" destId="{8F825661-D3D3-41C1-8F7E-9F584E343457}" srcOrd="0" destOrd="1" presId="urn:microsoft.com/office/officeart/2005/8/layout/vList2"/>
    <dgm:cxn modelId="{D1C66530-08D9-491F-84F3-E53BA84DECFA}" type="presParOf" srcId="{08BC2090-ACF8-4636-A677-6DA5AA754A7D}" destId="{A4F9EC93-6893-41B2-8A17-68510F5F4ADB}" srcOrd="0" destOrd="0" presId="urn:microsoft.com/office/officeart/2005/8/layout/vList2"/>
    <dgm:cxn modelId="{097E260D-4519-4E1F-9260-A658ED509B60}" type="presParOf" srcId="{08BC2090-ACF8-4636-A677-6DA5AA754A7D}" destId="{8F825661-D3D3-41C1-8F7E-9F584E343457}" srcOrd="1" destOrd="0" presId="urn:microsoft.com/office/officeart/2005/8/layout/vList2"/>
    <dgm:cxn modelId="{A5B1BB14-9236-4608-8925-9680792E656C}" type="presParOf" srcId="{08BC2090-ACF8-4636-A677-6DA5AA754A7D}" destId="{66C98D7F-233A-4D3D-885E-0A412CC7B896}" srcOrd="2" destOrd="0" presId="urn:microsoft.com/office/officeart/2005/8/layout/vList2"/>
    <dgm:cxn modelId="{D2042BE7-126F-4D29-900A-63708791B992}" type="presParOf" srcId="{08BC2090-ACF8-4636-A677-6DA5AA754A7D}" destId="{0765BA09-2A88-4862-87F4-B49877BFAD51}" srcOrd="3" destOrd="0" presId="urn:microsoft.com/office/officeart/2005/8/layout/vList2"/>
    <dgm:cxn modelId="{4E1880ED-9AC3-4C35-AD4E-CFD2E1C43807}" type="presParOf" srcId="{08BC2090-ACF8-4636-A677-6DA5AA754A7D}" destId="{AE36389A-37B5-4383-8929-76B99AAF51E5}" srcOrd="4" destOrd="0" presId="urn:microsoft.com/office/officeart/2005/8/layout/vList2"/>
    <dgm:cxn modelId="{9ABDAADD-3227-43FF-A15C-34A5B14C2054}" type="presParOf" srcId="{08BC2090-ACF8-4636-A677-6DA5AA754A7D}" destId="{04B902AC-B54C-4B69-B028-B6354BBAF08E}" srcOrd="5" destOrd="0" presId="urn:microsoft.com/office/officeart/2005/8/layout/vList2"/>
    <dgm:cxn modelId="{63FC4F35-D97B-465C-B1DC-C4C61B72D0F5}" type="presParOf" srcId="{08BC2090-ACF8-4636-A677-6DA5AA754A7D}" destId="{34F15168-EACD-43F6-8674-81082C67C436}" srcOrd="6" destOrd="0" presId="urn:microsoft.com/office/officeart/2005/8/layout/vList2"/>
    <dgm:cxn modelId="{472CEF98-0B1F-4853-A036-A25AABD3567C}" type="presParOf" srcId="{08BC2090-ACF8-4636-A677-6DA5AA754A7D}" destId="{3881E717-3DD9-4505-90C6-15AF7FC63AB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A8DA98-4EA5-4DF4-849F-8273B197EC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F909D0-A2EE-46A8-A051-F151120C3D5A}">
      <dgm:prSet/>
      <dgm:spPr>
        <a:solidFill>
          <a:srgbClr val="009440"/>
        </a:solidFill>
      </dgm:spPr>
      <dgm:t>
        <a:bodyPr/>
        <a:lstStyle/>
        <a:p>
          <a:r>
            <a:rPr lang="en-US" b="1"/>
            <a:t>Development and Legal Basis</a:t>
          </a:r>
          <a:endParaRPr lang="en-US"/>
        </a:p>
      </dgm:t>
    </dgm:pt>
    <dgm:pt modelId="{15E75756-752B-4FB1-9642-CB691F1BD235}" type="parTrans" cxnId="{BD74A5CE-417C-4F00-8AD8-CC0841E60B79}">
      <dgm:prSet/>
      <dgm:spPr/>
      <dgm:t>
        <a:bodyPr/>
        <a:lstStyle/>
        <a:p>
          <a:endParaRPr lang="en-US"/>
        </a:p>
      </dgm:t>
    </dgm:pt>
    <dgm:pt modelId="{4305EDD6-702C-4316-919C-833525AFB0BE}" type="sibTrans" cxnId="{BD74A5CE-417C-4F00-8AD8-CC0841E60B79}">
      <dgm:prSet/>
      <dgm:spPr/>
      <dgm:t>
        <a:bodyPr/>
        <a:lstStyle/>
        <a:p>
          <a:endParaRPr lang="en-US"/>
        </a:p>
      </dgm:t>
    </dgm:pt>
    <dgm:pt modelId="{B10817BB-D87C-4351-97BA-9252E9EA1CF2}">
      <dgm:prSet/>
      <dgm:spPr/>
      <dgm:t>
        <a:bodyPr/>
        <a:lstStyle/>
        <a:p>
          <a:r>
            <a:rPr lang="en-US"/>
            <a:t>Initially created by court practice, without statutory grounding</a:t>
          </a:r>
        </a:p>
      </dgm:t>
    </dgm:pt>
    <dgm:pt modelId="{F65F71DB-8406-4835-AB22-E29FD5A23F7B}" type="parTrans" cxnId="{BEE443EC-8EF3-4202-AEAB-349932A8705A}">
      <dgm:prSet/>
      <dgm:spPr/>
      <dgm:t>
        <a:bodyPr/>
        <a:lstStyle/>
        <a:p>
          <a:endParaRPr lang="en-US"/>
        </a:p>
      </dgm:t>
    </dgm:pt>
    <dgm:pt modelId="{B5A768BC-C040-448E-AD26-93327EDCB8A5}" type="sibTrans" cxnId="{BEE443EC-8EF3-4202-AEAB-349932A8705A}">
      <dgm:prSet/>
      <dgm:spPr/>
      <dgm:t>
        <a:bodyPr/>
        <a:lstStyle/>
        <a:p>
          <a:endParaRPr lang="en-US"/>
        </a:p>
      </dgm:t>
    </dgm:pt>
    <dgm:pt modelId="{C355F2F5-D560-473E-82CF-3F68DC33E47D}">
      <dgm:prSet/>
      <dgm:spPr/>
      <dgm:t>
        <a:bodyPr/>
        <a:lstStyle/>
        <a:p>
          <a:r>
            <a:rPr lang="en-US"/>
            <a:t>Formally included in the 2020 BBL reform, but with vague and broad provisions</a:t>
          </a:r>
        </a:p>
      </dgm:t>
    </dgm:pt>
    <dgm:pt modelId="{CC031841-F5CE-46D3-81D0-C90160E0E05B}" type="parTrans" cxnId="{6B7C221C-4688-4EEE-A3EF-5E64E2CFFC00}">
      <dgm:prSet/>
      <dgm:spPr/>
      <dgm:t>
        <a:bodyPr/>
        <a:lstStyle/>
        <a:p>
          <a:endParaRPr lang="en-US"/>
        </a:p>
      </dgm:t>
    </dgm:pt>
    <dgm:pt modelId="{F4C59DD2-0A4B-405F-A63C-36388F53EBAE}" type="sibTrans" cxnId="{6B7C221C-4688-4EEE-A3EF-5E64E2CFFC00}">
      <dgm:prSet/>
      <dgm:spPr/>
      <dgm:t>
        <a:bodyPr/>
        <a:lstStyle/>
        <a:p>
          <a:endParaRPr lang="en-US"/>
        </a:p>
      </dgm:t>
    </dgm:pt>
    <dgm:pt modelId="{04CD72D3-E5C3-4DDA-A627-A44FD451D800}">
      <dgm:prSet/>
      <dgm:spPr>
        <a:solidFill>
          <a:srgbClr val="FFCB00"/>
        </a:solidFill>
      </dgm:spPr>
      <dgm:t>
        <a:bodyPr/>
        <a:lstStyle/>
        <a:p>
          <a:r>
            <a:rPr lang="en-GB" b="1"/>
            <a:t>Scope and Concerns</a:t>
          </a:r>
          <a:endParaRPr lang="en-US"/>
        </a:p>
      </dgm:t>
    </dgm:pt>
    <dgm:pt modelId="{97F2ED7C-5DD8-4BFA-B749-349E2E254204}" type="parTrans" cxnId="{7605FF7B-A354-4BC5-8F89-F4E7847FE3C3}">
      <dgm:prSet/>
      <dgm:spPr/>
      <dgm:t>
        <a:bodyPr/>
        <a:lstStyle/>
        <a:p>
          <a:endParaRPr lang="en-US"/>
        </a:p>
      </dgm:t>
    </dgm:pt>
    <dgm:pt modelId="{5979744D-D1DA-42BA-9825-D51E1CAC4C88}" type="sibTrans" cxnId="{7605FF7B-A354-4BC5-8F89-F4E7847FE3C3}">
      <dgm:prSet/>
      <dgm:spPr/>
      <dgm:t>
        <a:bodyPr/>
        <a:lstStyle/>
        <a:p>
          <a:endParaRPr lang="en-US"/>
        </a:p>
      </dgm:t>
    </dgm:pt>
    <dgm:pt modelId="{B2745174-8FB6-4681-BDA5-C3238F8E9A08}">
      <dgm:prSet/>
      <dgm:spPr/>
      <dgm:t>
        <a:bodyPr/>
        <a:lstStyle/>
        <a:p>
          <a:r>
            <a:rPr lang="en-US"/>
            <a:t>Intended as an </a:t>
          </a:r>
          <a:r>
            <a:rPr lang="en-US" b="1"/>
            <a:t>exceptional</a:t>
          </a:r>
          <a:r>
            <a:rPr lang="en-US"/>
            <a:t> remedy for entities under common control</a:t>
          </a:r>
        </a:p>
      </dgm:t>
    </dgm:pt>
    <dgm:pt modelId="{4249B5F4-52D2-4057-9697-4A29CBA6AF41}" type="parTrans" cxnId="{BF89642F-2A8B-4FB7-B277-93F023E19C21}">
      <dgm:prSet/>
      <dgm:spPr/>
      <dgm:t>
        <a:bodyPr/>
        <a:lstStyle/>
        <a:p>
          <a:endParaRPr lang="en-US"/>
        </a:p>
      </dgm:t>
    </dgm:pt>
    <dgm:pt modelId="{17715E26-A285-4C8D-A715-8BB7F0351F75}" type="sibTrans" cxnId="{BF89642F-2A8B-4FB7-B277-93F023E19C21}">
      <dgm:prSet/>
      <dgm:spPr/>
      <dgm:t>
        <a:bodyPr/>
        <a:lstStyle/>
        <a:p>
          <a:endParaRPr lang="en-US"/>
        </a:p>
      </dgm:t>
    </dgm:pt>
    <dgm:pt modelId="{0CADE758-F52C-408B-A9AA-CBD0C2EFB668}">
      <dgm:prSet/>
      <dgm:spPr/>
      <dgm:t>
        <a:bodyPr/>
        <a:lstStyle/>
        <a:p>
          <a:r>
            <a:rPr lang="en-US"/>
            <a:t>Often applied based on broad indicators such as:</a:t>
          </a:r>
        </a:p>
      </dgm:t>
    </dgm:pt>
    <dgm:pt modelId="{81E66F92-C27C-4174-A34F-011059589AE7}" type="parTrans" cxnId="{DF50F6A1-7C94-4A9A-92E7-635C6A890C27}">
      <dgm:prSet/>
      <dgm:spPr/>
      <dgm:t>
        <a:bodyPr/>
        <a:lstStyle/>
        <a:p>
          <a:endParaRPr lang="en-US"/>
        </a:p>
      </dgm:t>
    </dgm:pt>
    <dgm:pt modelId="{B49545C4-708E-4A50-A4A6-753F3FAA1758}" type="sibTrans" cxnId="{DF50F6A1-7C94-4A9A-92E7-635C6A890C27}">
      <dgm:prSet/>
      <dgm:spPr/>
      <dgm:t>
        <a:bodyPr/>
        <a:lstStyle/>
        <a:p>
          <a:endParaRPr lang="en-US"/>
        </a:p>
      </dgm:t>
    </dgm:pt>
    <dgm:pt modelId="{23CFFB40-576D-45AD-8C01-0B06A0946A30}">
      <dgm:prSet/>
      <dgm:spPr/>
      <dgm:t>
        <a:bodyPr/>
        <a:lstStyle/>
        <a:p>
          <a:r>
            <a:rPr lang="en-GB"/>
            <a:t>Shared ownership</a:t>
          </a:r>
          <a:endParaRPr lang="en-US"/>
        </a:p>
      </dgm:t>
    </dgm:pt>
    <dgm:pt modelId="{F3601CDB-7D0B-46B5-8624-EB18BAE4E014}" type="parTrans" cxnId="{05BC628F-6E85-4601-972D-B5CF90D516A3}">
      <dgm:prSet/>
      <dgm:spPr/>
      <dgm:t>
        <a:bodyPr/>
        <a:lstStyle/>
        <a:p>
          <a:endParaRPr lang="en-US"/>
        </a:p>
      </dgm:t>
    </dgm:pt>
    <dgm:pt modelId="{E1E8B9D4-1D5D-4118-9FF3-EA320A6FFB7D}" type="sibTrans" cxnId="{05BC628F-6E85-4601-972D-B5CF90D516A3}">
      <dgm:prSet/>
      <dgm:spPr/>
      <dgm:t>
        <a:bodyPr/>
        <a:lstStyle/>
        <a:p>
          <a:endParaRPr lang="en-US"/>
        </a:p>
      </dgm:t>
    </dgm:pt>
    <dgm:pt modelId="{7362804D-0E1B-4F07-A970-434B9CDAE3DB}">
      <dgm:prSet/>
      <dgm:spPr/>
      <dgm:t>
        <a:bodyPr/>
        <a:lstStyle/>
        <a:p>
          <a:r>
            <a:rPr lang="en-GB"/>
            <a:t>Cross-guarantees</a:t>
          </a:r>
          <a:endParaRPr lang="en-US"/>
        </a:p>
      </dgm:t>
    </dgm:pt>
    <dgm:pt modelId="{9ABEA8A4-966C-44BE-87CD-39F0CB117844}" type="parTrans" cxnId="{8F6BCA79-6395-4C11-B007-D4093928BB05}">
      <dgm:prSet/>
      <dgm:spPr/>
      <dgm:t>
        <a:bodyPr/>
        <a:lstStyle/>
        <a:p>
          <a:endParaRPr lang="en-US"/>
        </a:p>
      </dgm:t>
    </dgm:pt>
    <dgm:pt modelId="{4EC7A286-19FB-4378-A252-A430A90CCC17}" type="sibTrans" cxnId="{8F6BCA79-6395-4C11-B007-D4093928BB05}">
      <dgm:prSet/>
      <dgm:spPr/>
      <dgm:t>
        <a:bodyPr/>
        <a:lstStyle/>
        <a:p>
          <a:endParaRPr lang="en-US"/>
        </a:p>
      </dgm:t>
    </dgm:pt>
    <dgm:pt modelId="{DF3AE309-CB4D-4486-8E1B-966B8EAC7180}">
      <dgm:prSet/>
      <dgm:spPr/>
      <dgm:t>
        <a:bodyPr/>
        <a:lstStyle/>
        <a:p>
          <a:r>
            <a:rPr lang="en-GB"/>
            <a:t>Operational and financial interdependence</a:t>
          </a:r>
          <a:endParaRPr lang="en-US"/>
        </a:p>
      </dgm:t>
    </dgm:pt>
    <dgm:pt modelId="{9CF6C096-70B0-4EA4-BB6B-CD45F8C57AAF}" type="parTrans" cxnId="{A1EE7C58-A7AE-4E0E-B318-DFFBD5D0F211}">
      <dgm:prSet/>
      <dgm:spPr/>
      <dgm:t>
        <a:bodyPr/>
        <a:lstStyle/>
        <a:p>
          <a:endParaRPr lang="en-US"/>
        </a:p>
      </dgm:t>
    </dgm:pt>
    <dgm:pt modelId="{8449A159-C5B3-411E-BED7-BDC178FF26E4}" type="sibTrans" cxnId="{A1EE7C58-A7AE-4E0E-B318-DFFBD5D0F211}">
      <dgm:prSet/>
      <dgm:spPr/>
      <dgm:t>
        <a:bodyPr/>
        <a:lstStyle/>
        <a:p>
          <a:endParaRPr lang="en-US"/>
        </a:p>
      </dgm:t>
    </dgm:pt>
    <dgm:pt modelId="{C8525AEB-D871-43F3-8E63-D50205C5CEB7}">
      <dgm:prSet/>
      <dgm:spPr>
        <a:solidFill>
          <a:srgbClr val="302681"/>
        </a:solidFill>
      </dgm:spPr>
      <dgm:t>
        <a:bodyPr/>
        <a:lstStyle/>
        <a:p>
          <a:r>
            <a:rPr lang="en-GB" b="1"/>
            <a:t>Effects</a:t>
          </a:r>
          <a:endParaRPr lang="en-US"/>
        </a:p>
      </dgm:t>
    </dgm:pt>
    <dgm:pt modelId="{8E20C80A-6E3C-4B01-8106-F26AB5D29B3B}" type="parTrans" cxnId="{FC761D09-C41E-41AE-8AE4-D24EDF59947B}">
      <dgm:prSet/>
      <dgm:spPr/>
      <dgm:t>
        <a:bodyPr/>
        <a:lstStyle/>
        <a:p>
          <a:endParaRPr lang="en-US"/>
        </a:p>
      </dgm:t>
    </dgm:pt>
    <dgm:pt modelId="{3AF57989-4075-49E8-8C14-AAD690560508}" type="sibTrans" cxnId="{FC761D09-C41E-41AE-8AE4-D24EDF59947B}">
      <dgm:prSet/>
      <dgm:spPr/>
      <dgm:t>
        <a:bodyPr/>
        <a:lstStyle/>
        <a:p>
          <a:endParaRPr lang="en-US"/>
        </a:p>
      </dgm:t>
    </dgm:pt>
    <dgm:pt modelId="{239C6776-D67B-41C8-889A-73911B613218}">
      <dgm:prSet/>
      <dgm:spPr/>
      <dgm:t>
        <a:bodyPr/>
        <a:lstStyle/>
        <a:p>
          <a:r>
            <a:rPr lang="en-US"/>
            <a:t>Terminates intercompany claims and personal guarantees</a:t>
          </a:r>
        </a:p>
      </dgm:t>
    </dgm:pt>
    <dgm:pt modelId="{FEAD5846-C180-4AA9-9C77-825FE18051D9}" type="parTrans" cxnId="{A0C0A0BF-0639-4C99-ACAC-F9A1CA7C5E83}">
      <dgm:prSet/>
      <dgm:spPr/>
      <dgm:t>
        <a:bodyPr/>
        <a:lstStyle/>
        <a:p>
          <a:endParaRPr lang="en-US"/>
        </a:p>
      </dgm:t>
    </dgm:pt>
    <dgm:pt modelId="{DE72A323-436E-49AD-A5AF-064A2BDAC5D1}" type="sibTrans" cxnId="{A0C0A0BF-0639-4C99-ACAC-F9A1CA7C5E83}">
      <dgm:prSet/>
      <dgm:spPr/>
      <dgm:t>
        <a:bodyPr/>
        <a:lstStyle/>
        <a:p>
          <a:endParaRPr lang="en-US"/>
        </a:p>
      </dgm:t>
    </dgm:pt>
    <dgm:pt modelId="{435BF8DD-C30F-4804-8648-48CEC8517F00}">
      <dgm:prSet/>
      <dgm:spPr/>
      <dgm:t>
        <a:bodyPr/>
        <a:lstStyle/>
        <a:p>
          <a:r>
            <a:rPr lang="en-US"/>
            <a:t>Secured claims remain valid unless the creditor consents</a:t>
          </a:r>
        </a:p>
      </dgm:t>
    </dgm:pt>
    <dgm:pt modelId="{462508E6-6C5E-4CE8-ADCD-A64F5277A135}" type="parTrans" cxnId="{52CD8344-E715-4363-8721-6F6A9A9EE28F}">
      <dgm:prSet/>
      <dgm:spPr/>
      <dgm:t>
        <a:bodyPr/>
        <a:lstStyle/>
        <a:p>
          <a:endParaRPr lang="en-US"/>
        </a:p>
      </dgm:t>
    </dgm:pt>
    <dgm:pt modelId="{00F1593E-E9BE-4341-B1F8-301C2D02F778}" type="sibTrans" cxnId="{52CD8344-E715-4363-8721-6F6A9A9EE28F}">
      <dgm:prSet/>
      <dgm:spPr/>
      <dgm:t>
        <a:bodyPr/>
        <a:lstStyle/>
        <a:p>
          <a:endParaRPr lang="en-US"/>
        </a:p>
      </dgm:t>
    </dgm:pt>
    <dgm:pt modelId="{CB78A77C-5EB4-4CD8-9BC0-06BCFEEFF866}">
      <dgm:prSet/>
      <dgm:spPr/>
      <dgm:t>
        <a:bodyPr/>
        <a:lstStyle/>
        <a:p>
          <a:r>
            <a:rPr lang="en-US"/>
            <a:t>Weakens legal separateness and may frustrate creditor expectations</a:t>
          </a:r>
        </a:p>
      </dgm:t>
    </dgm:pt>
    <dgm:pt modelId="{246C11C9-3622-4F79-8998-CC4306769272}" type="parTrans" cxnId="{457DE940-F8E0-45CC-918D-3C17CB2358AF}">
      <dgm:prSet/>
      <dgm:spPr/>
      <dgm:t>
        <a:bodyPr/>
        <a:lstStyle/>
        <a:p>
          <a:endParaRPr lang="en-US"/>
        </a:p>
      </dgm:t>
    </dgm:pt>
    <dgm:pt modelId="{CB2C3077-15D6-4246-BFB5-902F45886960}" type="sibTrans" cxnId="{457DE940-F8E0-45CC-918D-3C17CB2358AF}">
      <dgm:prSet/>
      <dgm:spPr/>
      <dgm:t>
        <a:bodyPr/>
        <a:lstStyle/>
        <a:p>
          <a:endParaRPr lang="en-US"/>
        </a:p>
      </dgm:t>
    </dgm:pt>
    <dgm:pt modelId="{2DE70C34-DACD-4812-8316-044DB428E5BA}">
      <dgm:prSet/>
      <dgm:spPr/>
      <dgm:t>
        <a:bodyPr/>
        <a:lstStyle/>
        <a:p>
          <a:r>
            <a:rPr lang="en-GB" b="1"/>
            <a:t>Strategic Use</a:t>
          </a:r>
          <a:endParaRPr lang="en-US"/>
        </a:p>
      </dgm:t>
    </dgm:pt>
    <dgm:pt modelId="{C6335B99-36B8-4244-8493-6F1B7AFF1D15}" type="parTrans" cxnId="{58282B7B-0C8B-4B9F-82FE-AE0B557AD81D}">
      <dgm:prSet/>
      <dgm:spPr/>
      <dgm:t>
        <a:bodyPr/>
        <a:lstStyle/>
        <a:p>
          <a:endParaRPr lang="en-US"/>
        </a:p>
      </dgm:t>
    </dgm:pt>
    <dgm:pt modelId="{F4527195-3E7F-4A5C-8816-AA8A2D62A854}" type="sibTrans" cxnId="{58282B7B-0C8B-4B9F-82FE-AE0B557AD81D}">
      <dgm:prSet/>
      <dgm:spPr/>
      <dgm:t>
        <a:bodyPr/>
        <a:lstStyle/>
        <a:p>
          <a:endParaRPr lang="en-US"/>
        </a:p>
      </dgm:t>
    </dgm:pt>
    <dgm:pt modelId="{B09FBE35-AE11-4346-B3DA-DF97D26B074A}">
      <dgm:prSet/>
      <dgm:spPr/>
      <dgm:t>
        <a:bodyPr/>
        <a:lstStyle/>
        <a:p>
          <a:r>
            <a:rPr lang="en-US"/>
            <a:t>Frequently used in complex group restructurings</a:t>
          </a:r>
        </a:p>
      </dgm:t>
    </dgm:pt>
    <dgm:pt modelId="{CD229B51-976E-480A-B1CE-DF1F27468EAD}" type="parTrans" cxnId="{0576640E-B5DD-48F4-8792-FC491556C170}">
      <dgm:prSet/>
      <dgm:spPr/>
      <dgm:t>
        <a:bodyPr/>
        <a:lstStyle/>
        <a:p>
          <a:endParaRPr lang="en-US"/>
        </a:p>
      </dgm:t>
    </dgm:pt>
    <dgm:pt modelId="{EA76F819-CD33-4B3D-A470-926E05F15876}" type="sibTrans" cxnId="{0576640E-B5DD-48F4-8792-FC491556C170}">
      <dgm:prSet/>
      <dgm:spPr/>
      <dgm:t>
        <a:bodyPr/>
        <a:lstStyle/>
        <a:p>
          <a:endParaRPr lang="en-US"/>
        </a:p>
      </dgm:t>
    </dgm:pt>
    <dgm:pt modelId="{1F8154CE-744A-44FC-A8B5-56A7E6D58CA1}">
      <dgm:prSet/>
      <dgm:spPr/>
      <dgm:t>
        <a:bodyPr/>
        <a:lstStyle/>
        <a:p>
          <a:r>
            <a:rPr lang="en-US"/>
            <a:t>Helps mitigate the lack of stay protection for third parties</a:t>
          </a:r>
        </a:p>
      </dgm:t>
    </dgm:pt>
    <dgm:pt modelId="{2E667BDE-5C0D-485B-82D7-D3FFE1B31C53}" type="parTrans" cxnId="{E6BFFA9D-B6E4-49D1-957C-F4DA91D754D2}">
      <dgm:prSet/>
      <dgm:spPr/>
      <dgm:t>
        <a:bodyPr/>
        <a:lstStyle/>
        <a:p>
          <a:endParaRPr lang="en-US"/>
        </a:p>
      </dgm:t>
    </dgm:pt>
    <dgm:pt modelId="{ACB119E5-3625-410B-9D0E-F8BFB66F6CBC}" type="sibTrans" cxnId="{E6BFFA9D-B6E4-49D1-957C-F4DA91D754D2}">
      <dgm:prSet/>
      <dgm:spPr/>
      <dgm:t>
        <a:bodyPr/>
        <a:lstStyle/>
        <a:p>
          <a:endParaRPr lang="en-US"/>
        </a:p>
      </dgm:t>
    </dgm:pt>
    <dgm:pt modelId="{3E6FED81-0773-40D6-B607-8EEBC98B5002}" type="pres">
      <dgm:prSet presAssocID="{F9A8DA98-4EA5-4DF4-849F-8273B197EC29}" presName="linear" presStyleCnt="0">
        <dgm:presLayoutVars>
          <dgm:animLvl val="lvl"/>
          <dgm:resizeHandles val="exact"/>
        </dgm:presLayoutVars>
      </dgm:prSet>
      <dgm:spPr/>
    </dgm:pt>
    <dgm:pt modelId="{DAEC3DA0-CDFD-4537-9FB5-458852BB9A93}" type="pres">
      <dgm:prSet presAssocID="{6FF909D0-A2EE-46A8-A051-F151120C3D5A}" presName="parentText" presStyleLbl="node1" presStyleIdx="0" presStyleCnt="4">
        <dgm:presLayoutVars>
          <dgm:chMax val="0"/>
          <dgm:bulletEnabled val="1"/>
        </dgm:presLayoutVars>
      </dgm:prSet>
      <dgm:spPr/>
    </dgm:pt>
    <dgm:pt modelId="{80D6E871-2E6A-45B4-83F5-100AA994F763}" type="pres">
      <dgm:prSet presAssocID="{6FF909D0-A2EE-46A8-A051-F151120C3D5A}" presName="childText" presStyleLbl="revTx" presStyleIdx="0" presStyleCnt="4">
        <dgm:presLayoutVars>
          <dgm:bulletEnabled val="1"/>
        </dgm:presLayoutVars>
      </dgm:prSet>
      <dgm:spPr/>
    </dgm:pt>
    <dgm:pt modelId="{5248BFFD-6063-446A-91E2-CB02637306B9}" type="pres">
      <dgm:prSet presAssocID="{04CD72D3-E5C3-4DDA-A627-A44FD451D800}" presName="parentText" presStyleLbl="node1" presStyleIdx="1" presStyleCnt="4">
        <dgm:presLayoutVars>
          <dgm:chMax val="0"/>
          <dgm:bulletEnabled val="1"/>
        </dgm:presLayoutVars>
      </dgm:prSet>
      <dgm:spPr/>
    </dgm:pt>
    <dgm:pt modelId="{06EBB299-B27D-492C-AFE2-981C1A794CE6}" type="pres">
      <dgm:prSet presAssocID="{04CD72D3-E5C3-4DDA-A627-A44FD451D800}" presName="childText" presStyleLbl="revTx" presStyleIdx="1" presStyleCnt="4">
        <dgm:presLayoutVars>
          <dgm:bulletEnabled val="1"/>
        </dgm:presLayoutVars>
      </dgm:prSet>
      <dgm:spPr/>
    </dgm:pt>
    <dgm:pt modelId="{DCCA8F19-3F23-4DBF-8DDB-53EE2A528967}" type="pres">
      <dgm:prSet presAssocID="{C8525AEB-D871-43F3-8E63-D50205C5CEB7}" presName="parentText" presStyleLbl="node1" presStyleIdx="2" presStyleCnt="4">
        <dgm:presLayoutVars>
          <dgm:chMax val="0"/>
          <dgm:bulletEnabled val="1"/>
        </dgm:presLayoutVars>
      </dgm:prSet>
      <dgm:spPr/>
    </dgm:pt>
    <dgm:pt modelId="{9723EA73-E6B8-4EE4-A0ED-C202CF699708}" type="pres">
      <dgm:prSet presAssocID="{C8525AEB-D871-43F3-8E63-D50205C5CEB7}" presName="childText" presStyleLbl="revTx" presStyleIdx="2" presStyleCnt="4">
        <dgm:presLayoutVars>
          <dgm:bulletEnabled val="1"/>
        </dgm:presLayoutVars>
      </dgm:prSet>
      <dgm:spPr/>
    </dgm:pt>
    <dgm:pt modelId="{958B1BCD-E987-46DE-8460-02CE83D5492E}" type="pres">
      <dgm:prSet presAssocID="{2DE70C34-DACD-4812-8316-044DB428E5BA}" presName="parentText" presStyleLbl="node1" presStyleIdx="3" presStyleCnt="4">
        <dgm:presLayoutVars>
          <dgm:chMax val="0"/>
          <dgm:bulletEnabled val="1"/>
        </dgm:presLayoutVars>
      </dgm:prSet>
      <dgm:spPr/>
    </dgm:pt>
    <dgm:pt modelId="{E77451ED-39AB-480E-86C6-4846618B109E}" type="pres">
      <dgm:prSet presAssocID="{2DE70C34-DACD-4812-8316-044DB428E5BA}" presName="childText" presStyleLbl="revTx" presStyleIdx="3" presStyleCnt="4">
        <dgm:presLayoutVars>
          <dgm:bulletEnabled val="1"/>
        </dgm:presLayoutVars>
      </dgm:prSet>
      <dgm:spPr/>
    </dgm:pt>
  </dgm:ptLst>
  <dgm:cxnLst>
    <dgm:cxn modelId="{FC761D09-C41E-41AE-8AE4-D24EDF59947B}" srcId="{F9A8DA98-4EA5-4DF4-849F-8273B197EC29}" destId="{C8525AEB-D871-43F3-8E63-D50205C5CEB7}" srcOrd="2" destOrd="0" parTransId="{8E20C80A-6E3C-4B01-8106-F26AB5D29B3B}" sibTransId="{3AF57989-4075-49E8-8C14-AAD690560508}"/>
    <dgm:cxn modelId="{0576640E-B5DD-48F4-8792-FC491556C170}" srcId="{2DE70C34-DACD-4812-8316-044DB428E5BA}" destId="{B09FBE35-AE11-4346-B3DA-DF97D26B074A}" srcOrd="0" destOrd="0" parTransId="{CD229B51-976E-480A-B1CE-DF1F27468EAD}" sibTransId="{EA76F819-CD33-4B3D-A470-926E05F15876}"/>
    <dgm:cxn modelId="{FD8A7E10-86BA-4C0E-A5B7-4A049A79B906}" type="presOf" srcId="{0CADE758-F52C-408B-A9AA-CBD0C2EFB668}" destId="{06EBB299-B27D-492C-AFE2-981C1A794CE6}" srcOrd="0" destOrd="1" presId="urn:microsoft.com/office/officeart/2005/8/layout/vList2"/>
    <dgm:cxn modelId="{6B7C221C-4688-4EEE-A3EF-5E64E2CFFC00}" srcId="{6FF909D0-A2EE-46A8-A051-F151120C3D5A}" destId="{C355F2F5-D560-473E-82CF-3F68DC33E47D}" srcOrd="1" destOrd="0" parTransId="{CC031841-F5CE-46D3-81D0-C90160E0E05B}" sibTransId="{F4C59DD2-0A4B-405F-A63C-36388F53EBAE}"/>
    <dgm:cxn modelId="{9B679624-9C20-489F-AB23-5773B74F7D33}" type="presOf" srcId="{B10817BB-D87C-4351-97BA-9252E9EA1CF2}" destId="{80D6E871-2E6A-45B4-83F5-100AA994F763}" srcOrd="0" destOrd="0" presId="urn:microsoft.com/office/officeart/2005/8/layout/vList2"/>
    <dgm:cxn modelId="{BF89642F-2A8B-4FB7-B277-93F023E19C21}" srcId="{04CD72D3-E5C3-4DDA-A627-A44FD451D800}" destId="{B2745174-8FB6-4681-BDA5-C3238F8E9A08}" srcOrd="0" destOrd="0" parTransId="{4249B5F4-52D2-4057-9697-4A29CBA6AF41}" sibTransId="{17715E26-A285-4C8D-A715-8BB7F0351F75}"/>
    <dgm:cxn modelId="{457DE940-F8E0-45CC-918D-3C17CB2358AF}" srcId="{C8525AEB-D871-43F3-8E63-D50205C5CEB7}" destId="{CB78A77C-5EB4-4CD8-9BC0-06BCFEEFF866}" srcOrd="2" destOrd="0" parTransId="{246C11C9-3622-4F79-8998-CC4306769272}" sibTransId="{CB2C3077-15D6-4246-BFB5-902F45886960}"/>
    <dgm:cxn modelId="{612FA55D-D14E-4A01-B9B3-36D51ABDEC64}" type="presOf" srcId="{04CD72D3-E5C3-4DDA-A627-A44FD451D800}" destId="{5248BFFD-6063-446A-91E2-CB02637306B9}" srcOrd="0" destOrd="0" presId="urn:microsoft.com/office/officeart/2005/8/layout/vList2"/>
    <dgm:cxn modelId="{52CD8344-E715-4363-8721-6F6A9A9EE28F}" srcId="{C8525AEB-D871-43F3-8E63-D50205C5CEB7}" destId="{435BF8DD-C30F-4804-8648-48CEC8517F00}" srcOrd="1" destOrd="0" parTransId="{462508E6-6C5E-4CE8-ADCD-A64F5277A135}" sibTransId="{00F1593E-E9BE-4341-B1F8-301C2D02F778}"/>
    <dgm:cxn modelId="{ACEA3C6C-E2A7-45B2-9C90-BAEE00A45C73}" type="presOf" srcId="{23CFFB40-576D-45AD-8C01-0B06A0946A30}" destId="{06EBB299-B27D-492C-AFE2-981C1A794CE6}" srcOrd="0" destOrd="2" presId="urn:microsoft.com/office/officeart/2005/8/layout/vList2"/>
    <dgm:cxn modelId="{62E1E974-934B-47AF-B998-9D7A024D56F9}" type="presOf" srcId="{CB78A77C-5EB4-4CD8-9BC0-06BCFEEFF866}" destId="{9723EA73-E6B8-4EE4-A0ED-C202CF699708}" srcOrd="0" destOrd="2" presId="urn:microsoft.com/office/officeart/2005/8/layout/vList2"/>
    <dgm:cxn modelId="{0CA99755-FF9D-4354-B5A0-01E605005E9E}" type="presOf" srcId="{F9A8DA98-4EA5-4DF4-849F-8273B197EC29}" destId="{3E6FED81-0773-40D6-B607-8EEBC98B5002}" srcOrd="0" destOrd="0" presId="urn:microsoft.com/office/officeart/2005/8/layout/vList2"/>
    <dgm:cxn modelId="{A1EE7C58-A7AE-4E0E-B318-DFFBD5D0F211}" srcId="{0CADE758-F52C-408B-A9AA-CBD0C2EFB668}" destId="{DF3AE309-CB4D-4486-8E1B-966B8EAC7180}" srcOrd="2" destOrd="0" parTransId="{9CF6C096-70B0-4EA4-BB6B-CD45F8C57AAF}" sibTransId="{8449A159-C5B3-411E-BED7-BDC178FF26E4}"/>
    <dgm:cxn modelId="{8F6BCA79-6395-4C11-B007-D4093928BB05}" srcId="{0CADE758-F52C-408B-A9AA-CBD0C2EFB668}" destId="{7362804D-0E1B-4F07-A970-434B9CDAE3DB}" srcOrd="1" destOrd="0" parTransId="{9ABEA8A4-966C-44BE-87CD-39F0CB117844}" sibTransId="{4EC7A286-19FB-4378-A252-A430A90CCC17}"/>
    <dgm:cxn modelId="{58282B7B-0C8B-4B9F-82FE-AE0B557AD81D}" srcId="{F9A8DA98-4EA5-4DF4-849F-8273B197EC29}" destId="{2DE70C34-DACD-4812-8316-044DB428E5BA}" srcOrd="3" destOrd="0" parTransId="{C6335B99-36B8-4244-8493-6F1B7AFF1D15}" sibTransId="{F4527195-3E7F-4A5C-8816-AA8A2D62A854}"/>
    <dgm:cxn modelId="{7605FF7B-A354-4BC5-8F89-F4E7847FE3C3}" srcId="{F9A8DA98-4EA5-4DF4-849F-8273B197EC29}" destId="{04CD72D3-E5C3-4DDA-A627-A44FD451D800}" srcOrd="1" destOrd="0" parTransId="{97F2ED7C-5DD8-4BFA-B749-349E2E254204}" sibTransId="{5979744D-D1DA-42BA-9825-D51E1CAC4C88}"/>
    <dgm:cxn modelId="{05BC628F-6E85-4601-972D-B5CF90D516A3}" srcId="{0CADE758-F52C-408B-A9AA-CBD0C2EFB668}" destId="{23CFFB40-576D-45AD-8C01-0B06A0946A30}" srcOrd="0" destOrd="0" parTransId="{F3601CDB-7D0B-46B5-8624-EB18BAE4E014}" sibTransId="{E1E8B9D4-1D5D-4118-9FF3-EA320A6FFB7D}"/>
    <dgm:cxn modelId="{CC6C419C-6CF1-4954-8F03-5A82427091A8}" type="presOf" srcId="{DF3AE309-CB4D-4486-8E1B-966B8EAC7180}" destId="{06EBB299-B27D-492C-AFE2-981C1A794CE6}" srcOrd="0" destOrd="4" presId="urn:microsoft.com/office/officeart/2005/8/layout/vList2"/>
    <dgm:cxn modelId="{E6BFFA9D-B6E4-49D1-957C-F4DA91D754D2}" srcId="{2DE70C34-DACD-4812-8316-044DB428E5BA}" destId="{1F8154CE-744A-44FC-A8B5-56A7E6D58CA1}" srcOrd="1" destOrd="0" parTransId="{2E667BDE-5C0D-485B-82D7-D3FFE1B31C53}" sibTransId="{ACB119E5-3625-410B-9D0E-F8BFB66F6CBC}"/>
    <dgm:cxn modelId="{52F48CA0-E193-460B-AD0C-6AC1CA7DCE53}" type="presOf" srcId="{C8525AEB-D871-43F3-8E63-D50205C5CEB7}" destId="{DCCA8F19-3F23-4DBF-8DDB-53EE2A528967}" srcOrd="0" destOrd="0" presId="urn:microsoft.com/office/officeart/2005/8/layout/vList2"/>
    <dgm:cxn modelId="{DF50F6A1-7C94-4A9A-92E7-635C6A890C27}" srcId="{04CD72D3-E5C3-4DDA-A627-A44FD451D800}" destId="{0CADE758-F52C-408B-A9AA-CBD0C2EFB668}" srcOrd="1" destOrd="0" parTransId="{81E66F92-C27C-4174-A34F-011059589AE7}" sibTransId="{B49545C4-708E-4A50-A4A6-753F3FAA1758}"/>
    <dgm:cxn modelId="{2EB96CA8-1AD5-4001-B97C-4E60712E16C8}" type="presOf" srcId="{B09FBE35-AE11-4346-B3DA-DF97D26B074A}" destId="{E77451ED-39AB-480E-86C6-4846618B109E}" srcOrd="0" destOrd="0" presId="urn:microsoft.com/office/officeart/2005/8/layout/vList2"/>
    <dgm:cxn modelId="{70DAE2B2-AE36-49CF-8843-3C3D548C6462}" type="presOf" srcId="{1F8154CE-744A-44FC-A8B5-56A7E6D58CA1}" destId="{E77451ED-39AB-480E-86C6-4846618B109E}" srcOrd="0" destOrd="1" presId="urn:microsoft.com/office/officeart/2005/8/layout/vList2"/>
    <dgm:cxn modelId="{12D19FB4-282F-4A31-B28B-FEF231B03C44}" type="presOf" srcId="{7362804D-0E1B-4F07-A970-434B9CDAE3DB}" destId="{06EBB299-B27D-492C-AFE2-981C1A794CE6}" srcOrd="0" destOrd="3" presId="urn:microsoft.com/office/officeart/2005/8/layout/vList2"/>
    <dgm:cxn modelId="{A0C0A0BF-0639-4C99-ACAC-F9A1CA7C5E83}" srcId="{C8525AEB-D871-43F3-8E63-D50205C5CEB7}" destId="{239C6776-D67B-41C8-889A-73911B613218}" srcOrd="0" destOrd="0" parTransId="{FEAD5846-C180-4AA9-9C77-825FE18051D9}" sibTransId="{DE72A323-436E-49AD-A5AF-064A2BDAC5D1}"/>
    <dgm:cxn modelId="{CD5C97CB-4716-4BBB-9F68-5312B45A5E32}" type="presOf" srcId="{239C6776-D67B-41C8-889A-73911B613218}" destId="{9723EA73-E6B8-4EE4-A0ED-C202CF699708}" srcOrd="0" destOrd="0" presId="urn:microsoft.com/office/officeart/2005/8/layout/vList2"/>
    <dgm:cxn modelId="{C17EF9CD-5D8F-4FAE-A683-395B41098EA0}" type="presOf" srcId="{2DE70C34-DACD-4812-8316-044DB428E5BA}" destId="{958B1BCD-E987-46DE-8460-02CE83D5492E}" srcOrd="0" destOrd="0" presId="urn:microsoft.com/office/officeart/2005/8/layout/vList2"/>
    <dgm:cxn modelId="{BD74A5CE-417C-4F00-8AD8-CC0841E60B79}" srcId="{F9A8DA98-4EA5-4DF4-849F-8273B197EC29}" destId="{6FF909D0-A2EE-46A8-A051-F151120C3D5A}" srcOrd="0" destOrd="0" parTransId="{15E75756-752B-4FB1-9642-CB691F1BD235}" sibTransId="{4305EDD6-702C-4316-919C-833525AFB0BE}"/>
    <dgm:cxn modelId="{33A2DBD8-22C7-489E-9AC7-2D7603711712}" type="presOf" srcId="{6FF909D0-A2EE-46A8-A051-F151120C3D5A}" destId="{DAEC3DA0-CDFD-4537-9FB5-458852BB9A93}" srcOrd="0" destOrd="0" presId="urn:microsoft.com/office/officeart/2005/8/layout/vList2"/>
    <dgm:cxn modelId="{CA443ADD-2EF9-40F5-8BAF-860803A6EF50}" type="presOf" srcId="{B2745174-8FB6-4681-BDA5-C3238F8E9A08}" destId="{06EBB299-B27D-492C-AFE2-981C1A794CE6}" srcOrd="0" destOrd="0" presId="urn:microsoft.com/office/officeart/2005/8/layout/vList2"/>
    <dgm:cxn modelId="{202CBADD-F645-4595-BBE5-ABB447B899E5}" type="presOf" srcId="{C355F2F5-D560-473E-82CF-3F68DC33E47D}" destId="{80D6E871-2E6A-45B4-83F5-100AA994F763}" srcOrd="0" destOrd="1" presId="urn:microsoft.com/office/officeart/2005/8/layout/vList2"/>
    <dgm:cxn modelId="{9A593AE6-B297-4E0C-A66E-5CD409D80DE2}" type="presOf" srcId="{435BF8DD-C30F-4804-8648-48CEC8517F00}" destId="{9723EA73-E6B8-4EE4-A0ED-C202CF699708}" srcOrd="0" destOrd="1" presId="urn:microsoft.com/office/officeart/2005/8/layout/vList2"/>
    <dgm:cxn modelId="{BEE443EC-8EF3-4202-AEAB-349932A8705A}" srcId="{6FF909D0-A2EE-46A8-A051-F151120C3D5A}" destId="{B10817BB-D87C-4351-97BA-9252E9EA1CF2}" srcOrd="0" destOrd="0" parTransId="{F65F71DB-8406-4835-AB22-E29FD5A23F7B}" sibTransId="{B5A768BC-C040-448E-AD26-93327EDCB8A5}"/>
    <dgm:cxn modelId="{68641603-75AB-40B1-BEFE-530618FDF09D}" type="presParOf" srcId="{3E6FED81-0773-40D6-B607-8EEBC98B5002}" destId="{DAEC3DA0-CDFD-4537-9FB5-458852BB9A93}" srcOrd="0" destOrd="0" presId="urn:microsoft.com/office/officeart/2005/8/layout/vList2"/>
    <dgm:cxn modelId="{6E8DF4EC-F45E-4B66-9FDC-2D2BCD0B7373}" type="presParOf" srcId="{3E6FED81-0773-40D6-B607-8EEBC98B5002}" destId="{80D6E871-2E6A-45B4-83F5-100AA994F763}" srcOrd="1" destOrd="0" presId="urn:microsoft.com/office/officeart/2005/8/layout/vList2"/>
    <dgm:cxn modelId="{31CB84B3-F8CD-4533-A6EC-BF854DD43187}" type="presParOf" srcId="{3E6FED81-0773-40D6-B607-8EEBC98B5002}" destId="{5248BFFD-6063-446A-91E2-CB02637306B9}" srcOrd="2" destOrd="0" presId="urn:microsoft.com/office/officeart/2005/8/layout/vList2"/>
    <dgm:cxn modelId="{6680CC9D-1F1A-41FD-B7CA-C147E08E7196}" type="presParOf" srcId="{3E6FED81-0773-40D6-B607-8EEBC98B5002}" destId="{06EBB299-B27D-492C-AFE2-981C1A794CE6}" srcOrd="3" destOrd="0" presId="urn:microsoft.com/office/officeart/2005/8/layout/vList2"/>
    <dgm:cxn modelId="{E9C0E675-F26D-4036-A2B0-DEAE7AA65DC2}" type="presParOf" srcId="{3E6FED81-0773-40D6-B607-8EEBC98B5002}" destId="{DCCA8F19-3F23-4DBF-8DDB-53EE2A528967}" srcOrd="4" destOrd="0" presId="urn:microsoft.com/office/officeart/2005/8/layout/vList2"/>
    <dgm:cxn modelId="{AC9C10AF-5C07-467F-933D-BE77C996A65E}" type="presParOf" srcId="{3E6FED81-0773-40D6-B607-8EEBC98B5002}" destId="{9723EA73-E6B8-4EE4-A0ED-C202CF699708}" srcOrd="5" destOrd="0" presId="urn:microsoft.com/office/officeart/2005/8/layout/vList2"/>
    <dgm:cxn modelId="{8A428BF4-09A7-46F2-85ED-A1366C1AD07D}" type="presParOf" srcId="{3E6FED81-0773-40D6-B607-8EEBC98B5002}" destId="{958B1BCD-E987-46DE-8460-02CE83D5492E}" srcOrd="6" destOrd="0" presId="urn:microsoft.com/office/officeart/2005/8/layout/vList2"/>
    <dgm:cxn modelId="{2E6E7344-AB44-4895-A6D5-E8E1DD837B52}" type="presParOf" srcId="{3E6FED81-0773-40D6-B607-8EEBC98B5002}" destId="{E77451ED-39AB-480E-86C6-4846618B109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EE6D14-78F1-47EA-902F-7F701BA0E17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D323806-A75B-44E9-ACA9-393174DBB093}">
      <dgm:prSet/>
      <dgm:spPr>
        <a:solidFill>
          <a:srgbClr val="009440"/>
        </a:solidFill>
      </dgm:spPr>
      <dgm:t>
        <a:bodyPr/>
        <a:lstStyle/>
        <a:p>
          <a:r>
            <a:rPr lang="en-US" b="1"/>
            <a:t>Recognition Abroad</a:t>
          </a:r>
          <a:endParaRPr lang="en-US"/>
        </a:p>
      </dgm:t>
    </dgm:pt>
    <dgm:pt modelId="{B69A90F9-4EBC-4885-966B-EDE3C20168B9}" type="parTrans" cxnId="{D12C9958-2AD9-4AE6-9249-647F9AE8B1BA}">
      <dgm:prSet/>
      <dgm:spPr/>
      <dgm:t>
        <a:bodyPr/>
        <a:lstStyle/>
        <a:p>
          <a:endParaRPr lang="en-US"/>
        </a:p>
      </dgm:t>
    </dgm:pt>
    <dgm:pt modelId="{4C4F905E-DAF0-4AA9-A866-ACEEB799F3B5}" type="sibTrans" cxnId="{D12C9958-2AD9-4AE6-9249-647F9AE8B1BA}">
      <dgm:prSet/>
      <dgm:spPr/>
      <dgm:t>
        <a:bodyPr/>
        <a:lstStyle/>
        <a:p>
          <a:endParaRPr lang="en-US"/>
        </a:p>
      </dgm:t>
    </dgm:pt>
    <dgm:pt modelId="{3301F61B-0240-4DA9-9E43-29CEF3CD44AF}">
      <dgm:prSet/>
      <dgm:spPr/>
      <dgm:t>
        <a:bodyPr/>
        <a:lstStyle/>
        <a:p>
          <a:r>
            <a:rPr lang="en-US"/>
            <a:t>Brazilian-style consolidation has not blocked recognition under the UNCITRAL Model Law</a:t>
          </a:r>
        </a:p>
      </dgm:t>
    </dgm:pt>
    <dgm:pt modelId="{1F0643B1-D7CE-4E1A-ADA0-D04584DDEA59}" type="parTrans" cxnId="{6437740C-4084-4924-BFD1-7B010E46B7FB}">
      <dgm:prSet/>
      <dgm:spPr/>
      <dgm:t>
        <a:bodyPr/>
        <a:lstStyle/>
        <a:p>
          <a:endParaRPr lang="en-US"/>
        </a:p>
      </dgm:t>
    </dgm:pt>
    <dgm:pt modelId="{D0488FD0-C179-44E7-BBAD-4D07C9E4DDE6}" type="sibTrans" cxnId="{6437740C-4084-4924-BFD1-7B010E46B7FB}">
      <dgm:prSet/>
      <dgm:spPr/>
      <dgm:t>
        <a:bodyPr/>
        <a:lstStyle/>
        <a:p>
          <a:endParaRPr lang="en-US"/>
        </a:p>
      </dgm:t>
    </dgm:pt>
    <dgm:pt modelId="{C0045A02-7E99-4674-8E15-3BBA5379E4A4}">
      <dgm:prSet/>
      <dgm:spPr>
        <a:solidFill>
          <a:srgbClr val="FFCB00"/>
        </a:solidFill>
      </dgm:spPr>
      <dgm:t>
        <a:bodyPr/>
        <a:lstStyle/>
        <a:p>
          <a:r>
            <a:rPr lang="en-GB" b="1"/>
            <a:t>Public Policy Considerations</a:t>
          </a:r>
          <a:endParaRPr lang="en-US"/>
        </a:p>
      </dgm:t>
    </dgm:pt>
    <dgm:pt modelId="{0739E91E-74F7-459B-B984-BF628E3DA288}" type="parTrans" cxnId="{B2DD7CE8-20E2-41BF-9549-DB0193A6A248}">
      <dgm:prSet/>
      <dgm:spPr/>
      <dgm:t>
        <a:bodyPr/>
        <a:lstStyle/>
        <a:p>
          <a:endParaRPr lang="en-US"/>
        </a:p>
      </dgm:t>
    </dgm:pt>
    <dgm:pt modelId="{27961280-BF39-4AE1-8ACB-D86D41AC9319}" type="sibTrans" cxnId="{B2DD7CE8-20E2-41BF-9549-DB0193A6A248}">
      <dgm:prSet/>
      <dgm:spPr/>
      <dgm:t>
        <a:bodyPr/>
        <a:lstStyle/>
        <a:p>
          <a:endParaRPr lang="en-US"/>
        </a:p>
      </dgm:t>
    </dgm:pt>
    <dgm:pt modelId="{D4368B3A-7669-476E-9F06-68BFEFE62E03}">
      <dgm:prSet/>
      <dgm:spPr/>
      <dgm:t>
        <a:bodyPr/>
        <a:lstStyle/>
        <a:p>
          <a:r>
            <a:rPr lang="en-US"/>
            <a:t>Brazilian law </a:t>
          </a:r>
          <a:r>
            <a:rPr lang="en-US" b="1"/>
            <a:t>does not allow</a:t>
          </a:r>
          <a:r>
            <a:rPr lang="en-US"/>
            <a:t> extension of the stay to non-debtors</a:t>
          </a:r>
        </a:p>
      </dgm:t>
    </dgm:pt>
    <dgm:pt modelId="{B2158EDB-4855-4E3B-88F0-1B0C09896411}" type="parTrans" cxnId="{458D4984-2DE7-406F-98BC-1BD6414447D0}">
      <dgm:prSet/>
      <dgm:spPr/>
      <dgm:t>
        <a:bodyPr/>
        <a:lstStyle/>
        <a:p>
          <a:endParaRPr lang="en-US"/>
        </a:p>
      </dgm:t>
    </dgm:pt>
    <dgm:pt modelId="{609D0D81-7E59-4C85-AB05-2CDB7F483816}" type="sibTrans" cxnId="{458D4984-2DE7-406F-98BC-1BD6414447D0}">
      <dgm:prSet/>
      <dgm:spPr/>
      <dgm:t>
        <a:bodyPr/>
        <a:lstStyle/>
        <a:p>
          <a:endParaRPr lang="en-US"/>
        </a:p>
      </dgm:t>
    </dgm:pt>
    <dgm:pt modelId="{C8D486F2-AA07-4BB8-BDF5-E904496630F0}">
      <dgm:prSet/>
      <dgm:spPr/>
      <dgm:t>
        <a:bodyPr/>
        <a:lstStyle/>
        <a:p>
          <a:r>
            <a:rPr lang="en-US"/>
            <a:t>Potential friction with jurisdictions that permit broader stays</a:t>
          </a:r>
        </a:p>
      </dgm:t>
    </dgm:pt>
    <dgm:pt modelId="{465BAD3E-6FD5-4534-8899-10251FB3C235}" type="parTrans" cxnId="{1F874585-95AD-403E-B3A4-56B310645F14}">
      <dgm:prSet/>
      <dgm:spPr/>
      <dgm:t>
        <a:bodyPr/>
        <a:lstStyle/>
        <a:p>
          <a:endParaRPr lang="en-US"/>
        </a:p>
      </dgm:t>
    </dgm:pt>
    <dgm:pt modelId="{8BAC19A8-73D1-4B7C-B54F-8B6F4920A09C}" type="sibTrans" cxnId="{1F874585-95AD-403E-B3A4-56B310645F14}">
      <dgm:prSet/>
      <dgm:spPr/>
      <dgm:t>
        <a:bodyPr/>
        <a:lstStyle/>
        <a:p>
          <a:endParaRPr lang="en-US"/>
        </a:p>
      </dgm:t>
    </dgm:pt>
    <dgm:pt modelId="{22377E4F-DA59-4952-943A-36AC741BC410}">
      <dgm:prSet/>
      <dgm:spPr/>
      <dgm:t>
        <a:bodyPr/>
        <a:lstStyle/>
        <a:p>
          <a:r>
            <a:rPr lang="en-US"/>
            <a:t>Could trigger </a:t>
          </a:r>
          <a:r>
            <a:rPr lang="en-US" b="1"/>
            <a:t>public policy objections</a:t>
          </a:r>
          <a:r>
            <a:rPr lang="en-US"/>
            <a:t> in future recognition proceedings</a:t>
          </a:r>
        </a:p>
      </dgm:t>
    </dgm:pt>
    <dgm:pt modelId="{41DF3C21-54C5-4715-9EC3-31DDB2C61614}" type="parTrans" cxnId="{93F39279-EA6E-4D0A-834F-97AF9B451B3A}">
      <dgm:prSet/>
      <dgm:spPr/>
      <dgm:t>
        <a:bodyPr/>
        <a:lstStyle/>
        <a:p>
          <a:endParaRPr lang="en-US"/>
        </a:p>
      </dgm:t>
    </dgm:pt>
    <dgm:pt modelId="{42E6E7B1-68E4-4F86-9080-051FC918EDB9}" type="sibTrans" cxnId="{93F39279-EA6E-4D0A-834F-97AF9B451B3A}">
      <dgm:prSet/>
      <dgm:spPr/>
      <dgm:t>
        <a:bodyPr/>
        <a:lstStyle/>
        <a:p>
          <a:endParaRPr lang="en-US"/>
        </a:p>
      </dgm:t>
    </dgm:pt>
    <dgm:pt modelId="{D2E4D4E5-DA77-4EE7-AE4E-652D612C7402}" type="pres">
      <dgm:prSet presAssocID="{1DEE6D14-78F1-47EA-902F-7F701BA0E17B}" presName="linear" presStyleCnt="0">
        <dgm:presLayoutVars>
          <dgm:animLvl val="lvl"/>
          <dgm:resizeHandles val="exact"/>
        </dgm:presLayoutVars>
      </dgm:prSet>
      <dgm:spPr/>
    </dgm:pt>
    <dgm:pt modelId="{87625E99-ED24-4638-9731-CC61BBF2A9EC}" type="pres">
      <dgm:prSet presAssocID="{DD323806-A75B-44E9-ACA9-393174DBB093}" presName="parentText" presStyleLbl="node1" presStyleIdx="0" presStyleCnt="2">
        <dgm:presLayoutVars>
          <dgm:chMax val="0"/>
          <dgm:bulletEnabled val="1"/>
        </dgm:presLayoutVars>
      </dgm:prSet>
      <dgm:spPr/>
    </dgm:pt>
    <dgm:pt modelId="{91EB70F2-12CA-43D7-9726-75C928C1721D}" type="pres">
      <dgm:prSet presAssocID="{DD323806-A75B-44E9-ACA9-393174DBB093}" presName="childText" presStyleLbl="revTx" presStyleIdx="0" presStyleCnt="2">
        <dgm:presLayoutVars>
          <dgm:bulletEnabled val="1"/>
        </dgm:presLayoutVars>
      </dgm:prSet>
      <dgm:spPr/>
    </dgm:pt>
    <dgm:pt modelId="{462AC380-25CF-4B53-A81A-B8E292D6DADD}" type="pres">
      <dgm:prSet presAssocID="{C0045A02-7E99-4674-8E15-3BBA5379E4A4}" presName="parentText" presStyleLbl="node1" presStyleIdx="1" presStyleCnt="2">
        <dgm:presLayoutVars>
          <dgm:chMax val="0"/>
          <dgm:bulletEnabled val="1"/>
        </dgm:presLayoutVars>
      </dgm:prSet>
      <dgm:spPr/>
    </dgm:pt>
    <dgm:pt modelId="{13C49284-6198-462B-9402-81161D5BCE1B}" type="pres">
      <dgm:prSet presAssocID="{C0045A02-7E99-4674-8E15-3BBA5379E4A4}" presName="childText" presStyleLbl="revTx" presStyleIdx="1" presStyleCnt="2">
        <dgm:presLayoutVars>
          <dgm:bulletEnabled val="1"/>
        </dgm:presLayoutVars>
      </dgm:prSet>
      <dgm:spPr/>
    </dgm:pt>
  </dgm:ptLst>
  <dgm:cxnLst>
    <dgm:cxn modelId="{71792F03-6C2E-427B-AD42-FF213E740667}" type="presOf" srcId="{DD323806-A75B-44E9-ACA9-393174DBB093}" destId="{87625E99-ED24-4638-9731-CC61BBF2A9EC}" srcOrd="0" destOrd="0" presId="urn:microsoft.com/office/officeart/2005/8/layout/vList2"/>
    <dgm:cxn modelId="{6437740C-4084-4924-BFD1-7B010E46B7FB}" srcId="{DD323806-A75B-44E9-ACA9-393174DBB093}" destId="{3301F61B-0240-4DA9-9E43-29CEF3CD44AF}" srcOrd="0" destOrd="0" parTransId="{1F0643B1-D7CE-4E1A-ADA0-D04584DDEA59}" sibTransId="{D0488FD0-C179-44E7-BBAD-4D07C9E4DDE6}"/>
    <dgm:cxn modelId="{2FBCD63C-E5A3-422E-B2B0-134D9E17515F}" type="presOf" srcId="{3301F61B-0240-4DA9-9E43-29CEF3CD44AF}" destId="{91EB70F2-12CA-43D7-9726-75C928C1721D}" srcOrd="0" destOrd="0" presId="urn:microsoft.com/office/officeart/2005/8/layout/vList2"/>
    <dgm:cxn modelId="{D12C9958-2AD9-4AE6-9249-647F9AE8B1BA}" srcId="{1DEE6D14-78F1-47EA-902F-7F701BA0E17B}" destId="{DD323806-A75B-44E9-ACA9-393174DBB093}" srcOrd="0" destOrd="0" parTransId="{B69A90F9-4EBC-4885-966B-EDE3C20168B9}" sibTransId="{4C4F905E-DAF0-4AA9-A866-ACEEB799F3B5}"/>
    <dgm:cxn modelId="{93F39279-EA6E-4D0A-834F-97AF9B451B3A}" srcId="{C0045A02-7E99-4674-8E15-3BBA5379E4A4}" destId="{22377E4F-DA59-4952-943A-36AC741BC410}" srcOrd="2" destOrd="0" parTransId="{41DF3C21-54C5-4715-9EC3-31DDB2C61614}" sibTransId="{42E6E7B1-68E4-4F86-9080-051FC918EDB9}"/>
    <dgm:cxn modelId="{458D4984-2DE7-406F-98BC-1BD6414447D0}" srcId="{C0045A02-7E99-4674-8E15-3BBA5379E4A4}" destId="{D4368B3A-7669-476E-9F06-68BFEFE62E03}" srcOrd="0" destOrd="0" parTransId="{B2158EDB-4855-4E3B-88F0-1B0C09896411}" sibTransId="{609D0D81-7E59-4C85-AB05-2CDB7F483816}"/>
    <dgm:cxn modelId="{1F874585-95AD-403E-B3A4-56B310645F14}" srcId="{C0045A02-7E99-4674-8E15-3BBA5379E4A4}" destId="{C8D486F2-AA07-4BB8-BDF5-E904496630F0}" srcOrd="1" destOrd="0" parTransId="{465BAD3E-6FD5-4534-8899-10251FB3C235}" sibTransId="{8BAC19A8-73D1-4B7C-B54F-8B6F4920A09C}"/>
    <dgm:cxn modelId="{0AB8569D-BD66-4742-9A23-AC106D41EFA7}" type="presOf" srcId="{D4368B3A-7669-476E-9F06-68BFEFE62E03}" destId="{13C49284-6198-462B-9402-81161D5BCE1B}" srcOrd="0" destOrd="0" presId="urn:microsoft.com/office/officeart/2005/8/layout/vList2"/>
    <dgm:cxn modelId="{D78BCDAF-507D-4D17-A56B-719044CAB6E9}" type="presOf" srcId="{C0045A02-7E99-4674-8E15-3BBA5379E4A4}" destId="{462AC380-25CF-4B53-A81A-B8E292D6DADD}" srcOrd="0" destOrd="0" presId="urn:microsoft.com/office/officeart/2005/8/layout/vList2"/>
    <dgm:cxn modelId="{1655ABB4-909C-4288-B49F-E2771CE7CD7E}" type="presOf" srcId="{C8D486F2-AA07-4BB8-BDF5-E904496630F0}" destId="{13C49284-6198-462B-9402-81161D5BCE1B}" srcOrd="0" destOrd="1" presId="urn:microsoft.com/office/officeart/2005/8/layout/vList2"/>
    <dgm:cxn modelId="{D0D8AAC3-0615-4AC1-9F5F-291F24A34DB6}" type="presOf" srcId="{1DEE6D14-78F1-47EA-902F-7F701BA0E17B}" destId="{D2E4D4E5-DA77-4EE7-AE4E-652D612C7402}" srcOrd="0" destOrd="0" presId="urn:microsoft.com/office/officeart/2005/8/layout/vList2"/>
    <dgm:cxn modelId="{B2DD7CE8-20E2-41BF-9549-DB0193A6A248}" srcId="{1DEE6D14-78F1-47EA-902F-7F701BA0E17B}" destId="{C0045A02-7E99-4674-8E15-3BBA5379E4A4}" srcOrd="1" destOrd="0" parTransId="{0739E91E-74F7-459B-B984-BF628E3DA288}" sibTransId="{27961280-BF39-4AE1-8ACB-D86D41AC9319}"/>
    <dgm:cxn modelId="{4F3C1EF5-E011-4392-ABA4-3E1DBE278A5B}" type="presOf" srcId="{22377E4F-DA59-4952-943A-36AC741BC410}" destId="{13C49284-6198-462B-9402-81161D5BCE1B}" srcOrd="0" destOrd="2" presId="urn:microsoft.com/office/officeart/2005/8/layout/vList2"/>
    <dgm:cxn modelId="{79E67417-3FEA-42F8-8196-4A4E7C77EF53}" type="presParOf" srcId="{D2E4D4E5-DA77-4EE7-AE4E-652D612C7402}" destId="{87625E99-ED24-4638-9731-CC61BBF2A9EC}" srcOrd="0" destOrd="0" presId="urn:microsoft.com/office/officeart/2005/8/layout/vList2"/>
    <dgm:cxn modelId="{9F5189B6-0CDD-4614-9513-890678AFB853}" type="presParOf" srcId="{D2E4D4E5-DA77-4EE7-AE4E-652D612C7402}" destId="{91EB70F2-12CA-43D7-9726-75C928C1721D}" srcOrd="1" destOrd="0" presId="urn:microsoft.com/office/officeart/2005/8/layout/vList2"/>
    <dgm:cxn modelId="{7249757D-FF71-4583-A901-0D4800812ADC}" type="presParOf" srcId="{D2E4D4E5-DA77-4EE7-AE4E-652D612C7402}" destId="{462AC380-25CF-4B53-A81A-B8E292D6DADD}" srcOrd="2" destOrd="0" presId="urn:microsoft.com/office/officeart/2005/8/layout/vList2"/>
    <dgm:cxn modelId="{B93ED715-6FC2-4291-AB48-C69DAEECBE07}" type="presParOf" srcId="{D2E4D4E5-DA77-4EE7-AE4E-652D612C7402}" destId="{13C49284-6198-462B-9402-81161D5BCE1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6561E-B954-4CEE-A4CC-ED2421B623D6}">
      <dsp:nvSpPr>
        <dsp:cNvPr id="0" name=""/>
        <dsp:cNvSpPr/>
      </dsp:nvSpPr>
      <dsp:spPr>
        <a:xfrm>
          <a:off x="0" y="21424"/>
          <a:ext cx="6666833" cy="1031940"/>
        </a:xfrm>
        <a:prstGeom prst="roundRect">
          <a:avLst/>
        </a:prstGeom>
        <a:solidFill>
          <a:srgbClr val="0D3A4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a:t>Single Point of Entry Cases</a:t>
          </a:r>
          <a:endParaRPr lang="en-US" sz="4200" kern="1200"/>
        </a:p>
      </dsp:txBody>
      <dsp:txXfrm>
        <a:off x="50375" y="71799"/>
        <a:ext cx="6566083" cy="931190"/>
      </dsp:txXfrm>
    </dsp:sp>
    <dsp:sp modelId="{4AF1AF49-48C0-41FF-AD1D-B067CAA14A3D}">
      <dsp:nvSpPr>
        <dsp:cNvPr id="0" name=""/>
        <dsp:cNvSpPr/>
      </dsp:nvSpPr>
      <dsp:spPr>
        <a:xfrm>
          <a:off x="0" y="1053364"/>
          <a:ext cx="6666833" cy="1608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GB" sz="3300" kern="1200" dirty="0"/>
            <a:t>Irish Scheme of Arrangement</a:t>
          </a:r>
          <a:endParaRPr lang="en-US" sz="3300" kern="1200" dirty="0"/>
        </a:p>
        <a:p>
          <a:pPr marL="285750" lvl="1" indent="-285750" algn="l" defTabSz="1466850">
            <a:lnSpc>
              <a:spcPct val="90000"/>
            </a:lnSpc>
            <a:spcBef>
              <a:spcPct val="0"/>
            </a:spcBef>
            <a:spcAft>
              <a:spcPct val="20000"/>
            </a:spcAft>
            <a:buChar char="•"/>
          </a:pPr>
          <a:r>
            <a:rPr lang="en-GB" sz="3300" kern="1200" dirty="0"/>
            <a:t>Cayman Islands Scheme of Arrangement</a:t>
          </a:r>
          <a:endParaRPr lang="en-US" sz="3300" kern="1200" dirty="0"/>
        </a:p>
      </dsp:txBody>
      <dsp:txXfrm>
        <a:off x="0" y="1053364"/>
        <a:ext cx="6666833" cy="1608389"/>
      </dsp:txXfrm>
    </dsp:sp>
    <dsp:sp modelId="{BEBFF876-11C2-430F-8153-C2D38CDAF846}">
      <dsp:nvSpPr>
        <dsp:cNvPr id="0" name=""/>
        <dsp:cNvSpPr/>
      </dsp:nvSpPr>
      <dsp:spPr>
        <a:xfrm>
          <a:off x="0" y="2661755"/>
          <a:ext cx="6666833" cy="1031940"/>
        </a:xfrm>
        <a:prstGeom prst="roundRect">
          <a:avLst/>
        </a:prstGeom>
        <a:solidFill>
          <a:srgbClr val="0D3A4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a:t>Multi-Debtor Filing Cases</a:t>
          </a:r>
          <a:endParaRPr lang="en-US" sz="4200" kern="1200"/>
        </a:p>
      </dsp:txBody>
      <dsp:txXfrm>
        <a:off x="50375" y="2712130"/>
        <a:ext cx="6566083" cy="931190"/>
      </dsp:txXfrm>
    </dsp:sp>
    <dsp:sp modelId="{240B8EA6-72D7-47CF-871F-27952C635DC9}">
      <dsp:nvSpPr>
        <dsp:cNvPr id="0" name=""/>
        <dsp:cNvSpPr/>
      </dsp:nvSpPr>
      <dsp:spPr>
        <a:xfrm>
          <a:off x="0" y="3693694"/>
          <a:ext cx="6666833"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GB" sz="3300" kern="1200" dirty="0"/>
            <a:t>US Chapter 11</a:t>
          </a:r>
          <a:endParaRPr lang="en-US" sz="3300" kern="1200" dirty="0"/>
        </a:p>
        <a:p>
          <a:pPr marL="285750" lvl="1" indent="-285750" algn="l" defTabSz="1466850">
            <a:lnSpc>
              <a:spcPct val="90000"/>
            </a:lnSpc>
            <a:spcBef>
              <a:spcPct val="0"/>
            </a:spcBef>
            <a:spcAft>
              <a:spcPct val="20000"/>
            </a:spcAft>
            <a:buChar char="•"/>
          </a:pPr>
          <a:r>
            <a:rPr lang="en-US" sz="3300" kern="1200" dirty="0"/>
            <a:t>Brazilian </a:t>
          </a:r>
          <a:r>
            <a:rPr lang="en-GB" sz="3300" kern="1200" dirty="0" err="1"/>
            <a:t>Recuperação</a:t>
          </a:r>
          <a:r>
            <a:rPr lang="en-GB" sz="3300" kern="1200" dirty="0"/>
            <a:t> Judicial</a:t>
          </a:r>
          <a:endParaRPr lang="en-US" sz="3300" kern="1200" dirty="0"/>
        </a:p>
        <a:p>
          <a:pPr marL="285750" lvl="1" indent="-285750" algn="l" defTabSz="1466850">
            <a:lnSpc>
              <a:spcPct val="90000"/>
            </a:lnSpc>
            <a:spcBef>
              <a:spcPct val="0"/>
            </a:spcBef>
            <a:spcAft>
              <a:spcPct val="20000"/>
            </a:spcAft>
            <a:buChar char="•"/>
          </a:pPr>
          <a:r>
            <a:rPr lang="en-GB" sz="3300" kern="1200" dirty="0"/>
            <a:t>Irish Examinership</a:t>
          </a:r>
          <a:endParaRPr lang="en-US" sz="3300" kern="1200" dirty="0"/>
        </a:p>
      </dsp:txBody>
      <dsp:txXfrm>
        <a:off x="0" y="3693694"/>
        <a:ext cx="6666833" cy="1738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B5AFE-6A8A-4E7A-A42F-0CD681109021}">
      <dsp:nvSpPr>
        <dsp:cNvPr id="0" name=""/>
        <dsp:cNvSpPr/>
      </dsp:nvSpPr>
      <dsp:spPr>
        <a:xfrm>
          <a:off x="0" y="98874"/>
          <a:ext cx="10515600" cy="466830"/>
        </a:xfrm>
        <a:prstGeom prst="roundRect">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Schemes of Arrangements pursuant to s. 86 of the Companies Act (as revised).</a:t>
          </a:r>
          <a:endParaRPr lang="en-US" sz="1900" kern="1200"/>
        </a:p>
      </dsp:txBody>
      <dsp:txXfrm>
        <a:off x="22789" y="121663"/>
        <a:ext cx="10470022" cy="421252"/>
      </dsp:txXfrm>
    </dsp:sp>
    <dsp:sp modelId="{B3300EBF-0A7C-4AAD-8CB7-532630DDF971}">
      <dsp:nvSpPr>
        <dsp:cNvPr id="0" name=""/>
        <dsp:cNvSpPr/>
      </dsp:nvSpPr>
      <dsp:spPr>
        <a:xfrm>
          <a:off x="0" y="565704"/>
          <a:ext cx="105156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a:t>Outside liquidation context.</a:t>
          </a:r>
          <a:endParaRPr lang="en-US" sz="1500" kern="1200"/>
        </a:p>
        <a:p>
          <a:pPr marL="114300" lvl="1" indent="-114300" algn="l" defTabSz="666750">
            <a:lnSpc>
              <a:spcPct val="90000"/>
            </a:lnSpc>
            <a:spcBef>
              <a:spcPct val="0"/>
            </a:spcBef>
            <a:spcAft>
              <a:spcPct val="20000"/>
            </a:spcAft>
            <a:buChar char="•"/>
          </a:pPr>
          <a:r>
            <a:rPr lang="en-GB" sz="1500" kern="1200"/>
            <a:t>Requires Court sanction.</a:t>
          </a:r>
          <a:endParaRPr lang="en-US" sz="1500" kern="1200"/>
        </a:p>
        <a:p>
          <a:pPr marL="114300" lvl="1" indent="-114300" algn="l" defTabSz="666750">
            <a:lnSpc>
              <a:spcPct val="90000"/>
            </a:lnSpc>
            <a:spcBef>
              <a:spcPct val="0"/>
            </a:spcBef>
            <a:spcAft>
              <a:spcPct val="20000"/>
            </a:spcAft>
            <a:buChar char="•"/>
          </a:pPr>
          <a:r>
            <a:rPr lang="en-GB" sz="1500" kern="1200"/>
            <a:t>No protection of a stay.</a:t>
          </a:r>
          <a:endParaRPr lang="en-US" sz="1500" kern="1200"/>
        </a:p>
      </dsp:txBody>
      <dsp:txXfrm>
        <a:off x="0" y="565704"/>
        <a:ext cx="10515600" cy="786599"/>
      </dsp:txXfrm>
    </dsp:sp>
    <dsp:sp modelId="{6AE3BB3C-B61A-4184-85A8-7E48947BAA39}">
      <dsp:nvSpPr>
        <dsp:cNvPr id="0" name=""/>
        <dsp:cNvSpPr/>
      </dsp:nvSpPr>
      <dsp:spPr>
        <a:xfrm>
          <a:off x="0" y="1352304"/>
          <a:ext cx="10515600" cy="466830"/>
        </a:xfrm>
        <a:prstGeom prst="roundRect">
          <a:avLst/>
        </a:prstGeom>
        <a:solidFill>
          <a:srgbClr val="1D1DB8"/>
        </a:solidFill>
        <a:ln w="19050" cap="flat" cmpd="sng" algn="ctr">
          <a:solidFill>
            <a:srgbClr val="1D1D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Restructuring through appointment of Provisional Liquidation (‘soft touch’)</a:t>
          </a:r>
          <a:endParaRPr lang="en-US" sz="1900" kern="1200" dirty="0"/>
        </a:p>
      </dsp:txBody>
      <dsp:txXfrm>
        <a:off x="22789" y="1375093"/>
        <a:ext cx="10470022" cy="421252"/>
      </dsp:txXfrm>
    </dsp:sp>
    <dsp:sp modelId="{72B8236D-B628-4C6F-9004-5C2AD82C946A}">
      <dsp:nvSpPr>
        <dsp:cNvPr id="0" name=""/>
        <dsp:cNvSpPr/>
      </dsp:nvSpPr>
      <dsp:spPr>
        <a:xfrm>
          <a:off x="0" y="1819134"/>
          <a:ext cx="10515600"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a:t>In the context of liquidation proceedings (downside: have to file winding-up petition with assistance of ‘friendly creditor’ and could trigger </a:t>
          </a:r>
          <a:r>
            <a:rPr lang="en-GB" sz="1500" i="1" kern="1200"/>
            <a:t>ipso facto</a:t>
          </a:r>
          <a:r>
            <a:rPr lang="en-GB" sz="1500" kern="1200"/>
            <a:t> clauses).</a:t>
          </a:r>
          <a:endParaRPr lang="en-US" sz="1500" kern="1200"/>
        </a:p>
        <a:p>
          <a:pPr marL="114300" lvl="1" indent="-114300" algn="l" defTabSz="666750">
            <a:lnSpc>
              <a:spcPct val="90000"/>
            </a:lnSpc>
            <a:spcBef>
              <a:spcPct val="0"/>
            </a:spcBef>
            <a:spcAft>
              <a:spcPct val="20000"/>
            </a:spcAft>
            <a:buChar char="•"/>
          </a:pPr>
          <a:r>
            <a:rPr lang="en-GB" sz="1500" kern="1200"/>
            <a:t>Supervision of the Court.</a:t>
          </a:r>
          <a:endParaRPr lang="en-US" sz="1500" kern="1200"/>
        </a:p>
        <a:p>
          <a:pPr marL="114300" lvl="1" indent="-114300" algn="l" defTabSz="666750">
            <a:lnSpc>
              <a:spcPct val="90000"/>
            </a:lnSpc>
            <a:spcBef>
              <a:spcPct val="0"/>
            </a:spcBef>
            <a:spcAft>
              <a:spcPct val="20000"/>
            </a:spcAft>
            <a:buChar char="•"/>
          </a:pPr>
          <a:r>
            <a:rPr lang="en-GB" sz="1500" kern="1200"/>
            <a:t>Stay in place from appointment of PLs</a:t>
          </a:r>
          <a:endParaRPr lang="en-US" sz="1500" kern="1200"/>
        </a:p>
      </dsp:txBody>
      <dsp:txXfrm>
        <a:off x="0" y="1819134"/>
        <a:ext cx="10515600" cy="983250"/>
      </dsp:txXfrm>
    </dsp:sp>
    <dsp:sp modelId="{5777FAFB-632A-46CC-93A8-5BC9BDEBB689}">
      <dsp:nvSpPr>
        <dsp:cNvPr id="0" name=""/>
        <dsp:cNvSpPr/>
      </dsp:nvSpPr>
      <dsp:spPr>
        <a:xfrm>
          <a:off x="0" y="2802383"/>
          <a:ext cx="10515600" cy="466830"/>
        </a:xfrm>
        <a:prstGeom prst="roundRect">
          <a:avLst/>
        </a:prstGeom>
        <a:solidFill>
          <a:srgbClr val="036D0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Restructuring through Restructuring Officer regime (s. 91A of the Companies Act (as revised))</a:t>
          </a:r>
          <a:endParaRPr lang="en-US" sz="1900" kern="1200" dirty="0"/>
        </a:p>
      </dsp:txBody>
      <dsp:txXfrm>
        <a:off x="22789" y="2825172"/>
        <a:ext cx="10470022" cy="421252"/>
      </dsp:txXfrm>
    </dsp:sp>
    <dsp:sp modelId="{36063F67-39DD-4E0B-B6B2-63D20AF2E5D9}">
      <dsp:nvSpPr>
        <dsp:cNvPr id="0" name=""/>
        <dsp:cNvSpPr/>
      </dsp:nvSpPr>
      <dsp:spPr>
        <a:xfrm>
          <a:off x="0" y="3269214"/>
          <a:ext cx="10515600"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a:t>In the context of liquidation proceedings, but avoids the need for a winding-up petition or the involvement of a ‘friendly creditor’; directors can petition without the need for express powers in the AoA. </a:t>
          </a:r>
          <a:endParaRPr lang="en-US" sz="1500" kern="1200"/>
        </a:p>
        <a:p>
          <a:pPr marL="114300" lvl="1" indent="-114300" algn="l" defTabSz="666750">
            <a:lnSpc>
              <a:spcPct val="90000"/>
            </a:lnSpc>
            <a:spcBef>
              <a:spcPct val="0"/>
            </a:spcBef>
            <a:spcAft>
              <a:spcPct val="20000"/>
            </a:spcAft>
            <a:buChar char="•"/>
          </a:pPr>
          <a:r>
            <a:rPr lang="en-GB" sz="1500" kern="1200"/>
            <a:t>Supervision of the Court.</a:t>
          </a:r>
          <a:endParaRPr lang="en-US" sz="1500" kern="1200"/>
        </a:p>
        <a:p>
          <a:pPr marL="114300" lvl="1" indent="-114300" algn="l" defTabSz="666750">
            <a:lnSpc>
              <a:spcPct val="90000"/>
            </a:lnSpc>
            <a:spcBef>
              <a:spcPct val="0"/>
            </a:spcBef>
            <a:spcAft>
              <a:spcPct val="20000"/>
            </a:spcAft>
            <a:buChar char="•"/>
          </a:pPr>
          <a:r>
            <a:rPr lang="en-GB" sz="1500" kern="1200"/>
            <a:t>Stay in place from the moment the petition is filed. </a:t>
          </a:r>
          <a:endParaRPr lang="en-US" sz="1500" kern="1200"/>
        </a:p>
      </dsp:txBody>
      <dsp:txXfrm>
        <a:off x="0" y="3269214"/>
        <a:ext cx="10515600" cy="9832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F8048-9BF0-4E20-9E7A-9A32C8E24CF0}">
      <dsp:nvSpPr>
        <dsp:cNvPr id="0" name=""/>
        <dsp:cNvSpPr/>
      </dsp:nvSpPr>
      <dsp:spPr>
        <a:xfrm>
          <a:off x="0" y="36143"/>
          <a:ext cx="10515600" cy="491400"/>
        </a:xfrm>
        <a:prstGeom prst="roundRect">
          <a:avLst/>
        </a:prstGeom>
        <a:solidFill>
          <a:srgbClr val="FC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Schemes of Arrangement:</a:t>
          </a:r>
          <a:endParaRPr lang="en-US" sz="2000" kern="1200"/>
        </a:p>
      </dsp:txBody>
      <dsp:txXfrm>
        <a:off x="23988" y="60131"/>
        <a:ext cx="10467624" cy="443424"/>
      </dsp:txXfrm>
    </dsp:sp>
    <dsp:sp modelId="{39D7ABFC-5F7E-486B-80B2-A1F796EF0652}">
      <dsp:nvSpPr>
        <dsp:cNvPr id="0" name=""/>
        <dsp:cNvSpPr/>
      </dsp:nvSpPr>
      <dsp:spPr>
        <a:xfrm>
          <a:off x="0" y="527544"/>
          <a:ext cx="10515600" cy="548550"/>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May be used to compromise third party debt (likely through ‘deed of release’); see </a:t>
          </a:r>
          <a:r>
            <a:rPr lang="en-GB" sz="1600" i="1" kern="1200" dirty="0"/>
            <a:t>Re Sphinx</a:t>
          </a:r>
          <a:r>
            <a:rPr lang="en-GB" sz="1600" kern="1200" dirty="0"/>
            <a:t> [2010 (1) CILR 452].</a:t>
          </a:r>
          <a:endParaRPr lang="en-US" sz="1600" kern="1200" dirty="0"/>
        </a:p>
        <a:p>
          <a:pPr marL="171450" lvl="1" indent="-171450" algn="l" defTabSz="711200">
            <a:lnSpc>
              <a:spcPct val="90000"/>
            </a:lnSpc>
            <a:spcBef>
              <a:spcPct val="0"/>
            </a:spcBef>
            <a:spcAft>
              <a:spcPct val="20000"/>
            </a:spcAft>
            <a:buChar char="•"/>
          </a:pPr>
          <a:r>
            <a:rPr lang="en-GB" sz="1600" kern="1200" dirty="0"/>
            <a:t>Third parties need not be a party to the scheme of arrangement but would be a party to the ‘deed of release’. </a:t>
          </a:r>
          <a:endParaRPr lang="en-US" sz="1600" kern="1200" dirty="0"/>
        </a:p>
      </dsp:txBody>
      <dsp:txXfrm>
        <a:off x="0" y="527544"/>
        <a:ext cx="10515600" cy="548550"/>
      </dsp:txXfrm>
    </dsp:sp>
    <dsp:sp modelId="{D2D0D5C3-9962-4711-AF03-4CAB60A74698}">
      <dsp:nvSpPr>
        <dsp:cNvPr id="0" name=""/>
        <dsp:cNvSpPr/>
      </dsp:nvSpPr>
      <dsp:spPr>
        <a:xfrm>
          <a:off x="0" y="1076094"/>
          <a:ext cx="10515600" cy="491400"/>
        </a:xfrm>
        <a:prstGeom prst="roundRect">
          <a:avLst/>
        </a:prstGeom>
        <a:solidFill>
          <a:srgbClr val="1D1DB8"/>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Restructuring in Provision Liquidation</a:t>
          </a:r>
          <a:endParaRPr lang="en-US" sz="2000" kern="1200" dirty="0"/>
        </a:p>
      </dsp:txBody>
      <dsp:txXfrm>
        <a:off x="23988" y="1100082"/>
        <a:ext cx="10467624" cy="443424"/>
      </dsp:txXfrm>
    </dsp:sp>
    <dsp:sp modelId="{825C6B40-5EA5-4FF0-932A-8D45C7DDDDDD}">
      <dsp:nvSpPr>
        <dsp:cNvPr id="0" name=""/>
        <dsp:cNvSpPr/>
      </dsp:nvSpPr>
      <dsp:spPr>
        <a:xfrm>
          <a:off x="0" y="1567494"/>
          <a:ext cx="10515600" cy="724500"/>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Can be used to propose interlinked / inter-conditional schemes of arrangements in relation to multiple related companies, whereby the schemes are inter-conditional upon each being approved (e.g. </a:t>
          </a:r>
          <a:r>
            <a:rPr lang="en-GB" sz="1600" i="1" kern="1200" dirty="0"/>
            <a:t>In re Ocean Rig</a:t>
          </a:r>
          <a:r>
            <a:rPr lang="en-GB" sz="1600" kern="1200" dirty="0"/>
            <a:t> [2017 (2) CILR 495]). </a:t>
          </a:r>
          <a:endParaRPr lang="en-US" sz="1600" kern="1200" dirty="0"/>
        </a:p>
      </dsp:txBody>
      <dsp:txXfrm>
        <a:off x="0" y="1567494"/>
        <a:ext cx="10515600" cy="724500"/>
      </dsp:txXfrm>
    </dsp:sp>
    <dsp:sp modelId="{D31D7752-FAC1-41FE-A6B6-4200E6365BF6}">
      <dsp:nvSpPr>
        <dsp:cNvPr id="0" name=""/>
        <dsp:cNvSpPr/>
      </dsp:nvSpPr>
      <dsp:spPr>
        <a:xfrm>
          <a:off x="0" y="2291994"/>
          <a:ext cx="10515600" cy="491400"/>
        </a:xfrm>
        <a:prstGeom prst="roundRect">
          <a:avLst/>
        </a:prstGeom>
        <a:solidFill>
          <a:srgbClr val="009440"/>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Restructuring Officer Regime</a:t>
          </a:r>
          <a:endParaRPr lang="en-US" sz="2000" kern="1200" dirty="0"/>
        </a:p>
      </dsp:txBody>
      <dsp:txXfrm>
        <a:off x="23988" y="2315982"/>
        <a:ext cx="10467624" cy="443424"/>
      </dsp:txXfrm>
    </dsp:sp>
    <dsp:sp modelId="{8B758479-D116-4661-8BDE-2923349561EF}">
      <dsp:nvSpPr>
        <dsp:cNvPr id="0" name=""/>
        <dsp:cNvSpPr/>
      </dsp:nvSpPr>
      <dsp:spPr>
        <a:xfrm>
          <a:off x="0" y="2783394"/>
          <a:ext cx="10515600" cy="1531799"/>
        </a:xfrm>
        <a:prstGeom prst="rect">
          <a:avLst/>
        </a:prstGeom>
        <a:solidFill>
          <a:schemeClr val="bg1">
            <a:alpha val="90000"/>
          </a:schemeClr>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Similar principles apply as PL regime. </a:t>
          </a:r>
          <a:endParaRPr lang="en-US" sz="1600" kern="1200" dirty="0"/>
        </a:p>
        <a:p>
          <a:pPr marL="171450" lvl="1" indent="-171450" algn="l" defTabSz="711200">
            <a:lnSpc>
              <a:spcPct val="90000"/>
            </a:lnSpc>
            <a:spcBef>
              <a:spcPct val="0"/>
            </a:spcBef>
            <a:spcAft>
              <a:spcPct val="20000"/>
            </a:spcAft>
            <a:buChar char="•"/>
          </a:pPr>
          <a:r>
            <a:rPr lang="en-GB" sz="1600" kern="1200" dirty="0"/>
            <a:t>Result is effectively substantive consolidation. Procedural consolidation is not achieved as each individual entity will need to have a PL or RO appointed. </a:t>
          </a:r>
          <a:endParaRPr lang="en-US" sz="1600" kern="1200" dirty="0"/>
        </a:p>
        <a:p>
          <a:pPr marL="171450" lvl="1" indent="-171450" algn="l" defTabSz="711200">
            <a:lnSpc>
              <a:spcPct val="90000"/>
            </a:lnSpc>
            <a:spcBef>
              <a:spcPct val="0"/>
            </a:spcBef>
            <a:spcAft>
              <a:spcPct val="20000"/>
            </a:spcAft>
            <a:buChar char="•"/>
          </a:pPr>
          <a:r>
            <a:rPr lang="en-GB" sz="1600" kern="1200"/>
            <a:t>Compromises and arrangements in the context of a liquidation may also result in substantive (rather than procedural) consolidation through asset pooling orders (see eg </a:t>
          </a:r>
          <a:r>
            <a:rPr lang="en-GB" sz="1600" i="1" kern="1200"/>
            <a:t>In the matter of BCCI (Overseas) Limited</a:t>
          </a:r>
          <a:r>
            <a:rPr lang="en-GB" sz="1600" kern="1200"/>
            <a:t> [2000 CILR 1].</a:t>
          </a:r>
          <a:endParaRPr lang="en-US" sz="1600" kern="1200"/>
        </a:p>
      </dsp:txBody>
      <dsp:txXfrm>
        <a:off x="0" y="2783394"/>
        <a:ext cx="10515600" cy="1531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CFCBB-02A1-42D9-974A-D6512E9F678E}">
      <dsp:nvSpPr>
        <dsp:cNvPr id="0" name=""/>
        <dsp:cNvSpPr/>
      </dsp:nvSpPr>
      <dsp:spPr>
        <a:xfrm>
          <a:off x="2103120" y="382"/>
          <a:ext cx="8412480" cy="211192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3225" tIns="536430" rIns="163225" bIns="536430" numCol="1" spcCol="1270" anchor="ctr" anchorCtr="0">
          <a:noAutofit/>
        </a:bodyPr>
        <a:lstStyle/>
        <a:p>
          <a:pPr marL="0" lvl="0" indent="0" algn="l" defTabSz="622300">
            <a:lnSpc>
              <a:spcPct val="90000"/>
            </a:lnSpc>
            <a:spcBef>
              <a:spcPct val="0"/>
            </a:spcBef>
            <a:spcAft>
              <a:spcPct val="35000"/>
            </a:spcAft>
            <a:buNone/>
          </a:pPr>
          <a:r>
            <a:rPr lang="en-GB" sz="1400" kern="1200"/>
            <a:t>Similar to Part 26 English Schemes of Arrangement</a:t>
          </a:r>
          <a:endParaRPr lang="en-US" sz="1400" kern="1200"/>
        </a:p>
        <a:p>
          <a:pPr marL="0" lvl="0" indent="0" algn="l" defTabSz="622300">
            <a:lnSpc>
              <a:spcPct val="90000"/>
            </a:lnSpc>
            <a:spcBef>
              <a:spcPct val="0"/>
            </a:spcBef>
            <a:spcAft>
              <a:spcPct val="35000"/>
            </a:spcAft>
            <a:buNone/>
          </a:pPr>
          <a:r>
            <a:rPr lang="en-GB" sz="1400" kern="1200"/>
            <a:t>Ireland is ‘Pro-Release’ Jurisdiction for Third Party Releases</a:t>
          </a:r>
          <a:endParaRPr lang="en-US" sz="1400" kern="1200"/>
        </a:p>
        <a:p>
          <a:pPr marL="0" lvl="0" indent="0" algn="l" defTabSz="622300">
            <a:lnSpc>
              <a:spcPct val="90000"/>
            </a:lnSpc>
            <a:spcBef>
              <a:spcPct val="0"/>
            </a:spcBef>
            <a:spcAft>
              <a:spcPct val="35000"/>
            </a:spcAft>
            <a:buNone/>
          </a:pPr>
          <a:r>
            <a:rPr lang="en-GB" sz="1400" kern="1200" dirty="0"/>
            <a:t>Deeds of Contribution may be used to consolidate liabilities into one entity</a:t>
          </a:r>
          <a:endParaRPr lang="en-US" sz="1400" kern="1200" dirty="0"/>
        </a:p>
        <a:p>
          <a:pPr marL="0" lvl="0" indent="0" algn="l" defTabSz="622300">
            <a:lnSpc>
              <a:spcPct val="90000"/>
            </a:lnSpc>
            <a:spcBef>
              <a:spcPct val="0"/>
            </a:spcBef>
            <a:spcAft>
              <a:spcPct val="35000"/>
            </a:spcAft>
            <a:buNone/>
          </a:pPr>
          <a:r>
            <a:rPr lang="en-GB" sz="1400" kern="1200"/>
            <a:t>Stay available for litigation, but not automatic</a:t>
          </a:r>
          <a:endParaRPr lang="en-US" sz="1400" kern="1200"/>
        </a:p>
      </dsp:txBody>
      <dsp:txXfrm>
        <a:off x="2103120" y="382"/>
        <a:ext cx="8412480" cy="2111928"/>
      </dsp:txXfrm>
    </dsp:sp>
    <dsp:sp modelId="{EEA81184-EFF5-40FC-8F1A-5C09FAC3DB25}">
      <dsp:nvSpPr>
        <dsp:cNvPr id="0" name=""/>
        <dsp:cNvSpPr/>
      </dsp:nvSpPr>
      <dsp:spPr>
        <a:xfrm>
          <a:off x="0" y="382"/>
          <a:ext cx="2103120" cy="211192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1290" tIns="208612" rIns="111290" bIns="208612" numCol="1" spcCol="1270" anchor="ctr" anchorCtr="0">
          <a:noAutofit/>
        </a:bodyPr>
        <a:lstStyle/>
        <a:p>
          <a:pPr marL="0" lvl="0" indent="0" algn="ctr" defTabSz="755650">
            <a:lnSpc>
              <a:spcPct val="90000"/>
            </a:lnSpc>
            <a:spcBef>
              <a:spcPct val="0"/>
            </a:spcBef>
            <a:spcAft>
              <a:spcPct val="35000"/>
            </a:spcAft>
            <a:buNone/>
          </a:pPr>
          <a:r>
            <a:rPr lang="en-GB" sz="1700" kern="1200"/>
            <a:t>Part 9 Schemes of Arrangement </a:t>
          </a:r>
          <a:endParaRPr lang="en-US" sz="1700" kern="1200"/>
        </a:p>
      </dsp:txBody>
      <dsp:txXfrm>
        <a:off x="0" y="382"/>
        <a:ext cx="2103120" cy="2111928"/>
      </dsp:txXfrm>
    </dsp:sp>
    <dsp:sp modelId="{3C0AE9DA-F958-463C-B63B-6B6715944DB5}">
      <dsp:nvSpPr>
        <dsp:cNvPr id="0" name=""/>
        <dsp:cNvSpPr/>
      </dsp:nvSpPr>
      <dsp:spPr>
        <a:xfrm>
          <a:off x="2103120" y="2239026"/>
          <a:ext cx="8412480" cy="2111928"/>
        </a:xfrm>
        <a:prstGeom prst="rect">
          <a:avLst/>
        </a:prstGeom>
        <a:solidFill>
          <a:schemeClr val="accent2">
            <a:tint val="40000"/>
            <a:alpha val="90000"/>
            <a:hueOff val="6734718"/>
            <a:satOff val="-62232"/>
            <a:lumOff val="-7015"/>
            <a:alphaOff val="0"/>
          </a:schemeClr>
        </a:solidFill>
        <a:ln w="12700" cap="flat" cmpd="sng" algn="ctr">
          <a:solidFill>
            <a:schemeClr val="accent2">
              <a:tint val="40000"/>
              <a:alpha val="90000"/>
              <a:hueOff val="6734718"/>
              <a:satOff val="-62232"/>
              <a:lumOff val="-701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3225" tIns="536430" rIns="163225" bIns="536430" numCol="1" spcCol="1270" anchor="ctr" anchorCtr="0">
          <a:noAutofit/>
        </a:bodyPr>
        <a:lstStyle/>
        <a:p>
          <a:pPr marL="0" lvl="0" indent="0" algn="l" defTabSz="622300">
            <a:lnSpc>
              <a:spcPct val="90000"/>
            </a:lnSpc>
            <a:spcBef>
              <a:spcPct val="0"/>
            </a:spcBef>
            <a:spcAft>
              <a:spcPct val="35000"/>
            </a:spcAft>
            <a:buNone/>
          </a:pPr>
          <a:r>
            <a:rPr lang="en-GB" sz="1400" kern="1200" dirty="0"/>
            <a:t>Similar to US Chapter 11</a:t>
          </a:r>
          <a:endParaRPr lang="en-US" sz="1400" kern="1200" dirty="0"/>
        </a:p>
        <a:p>
          <a:pPr marL="0" lvl="0" indent="0" algn="l" defTabSz="622300">
            <a:lnSpc>
              <a:spcPct val="90000"/>
            </a:lnSpc>
            <a:spcBef>
              <a:spcPct val="0"/>
            </a:spcBef>
            <a:spcAft>
              <a:spcPct val="35000"/>
            </a:spcAft>
            <a:buNone/>
          </a:pPr>
          <a:r>
            <a:rPr lang="en-GB" sz="1400" kern="1200" dirty="0"/>
            <a:t>Automatic Stay Imposed for Company AND Third Parties (e.g. guarantors)</a:t>
          </a:r>
          <a:endParaRPr lang="en-US" sz="1400" kern="1200" dirty="0"/>
        </a:p>
        <a:p>
          <a:pPr marL="0" lvl="0" indent="0" algn="l" defTabSz="622300">
            <a:lnSpc>
              <a:spcPct val="90000"/>
            </a:lnSpc>
            <a:spcBef>
              <a:spcPct val="0"/>
            </a:spcBef>
            <a:spcAft>
              <a:spcPct val="35000"/>
            </a:spcAft>
            <a:buNone/>
          </a:pPr>
          <a:r>
            <a:rPr lang="en-GB" sz="1400" kern="1200"/>
            <a:t>Where Examiners are Appointed to Guarantor Companies, Guarantees Released</a:t>
          </a:r>
          <a:endParaRPr lang="en-US" sz="1400" kern="1200"/>
        </a:p>
        <a:p>
          <a:pPr marL="0" lvl="0" indent="0" algn="l" defTabSz="622300">
            <a:lnSpc>
              <a:spcPct val="90000"/>
            </a:lnSpc>
            <a:spcBef>
              <a:spcPct val="0"/>
            </a:spcBef>
            <a:spcAft>
              <a:spcPct val="35000"/>
            </a:spcAft>
            <a:buNone/>
          </a:pPr>
          <a:r>
            <a:rPr lang="en-GB" sz="1400" kern="1200"/>
            <a:t>Claims Not Subtantively Consolidated, but Schemes May be Procedurally Consolidated </a:t>
          </a:r>
          <a:endParaRPr lang="en-US" sz="1400" kern="1200"/>
        </a:p>
      </dsp:txBody>
      <dsp:txXfrm>
        <a:off x="2103120" y="2239026"/>
        <a:ext cx="8412480" cy="2111928"/>
      </dsp:txXfrm>
    </dsp:sp>
    <dsp:sp modelId="{16817CE1-2DAF-435D-8495-FE8322184D0D}">
      <dsp:nvSpPr>
        <dsp:cNvPr id="0" name=""/>
        <dsp:cNvSpPr/>
      </dsp:nvSpPr>
      <dsp:spPr>
        <a:xfrm>
          <a:off x="0" y="2239026"/>
          <a:ext cx="2103120" cy="2111928"/>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1290" tIns="208612" rIns="111290" bIns="208612" numCol="1" spcCol="1270" anchor="ctr" anchorCtr="0">
          <a:noAutofit/>
        </a:bodyPr>
        <a:lstStyle/>
        <a:p>
          <a:pPr marL="0" lvl="0" indent="0" algn="ctr" defTabSz="755650">
            <a:lnSpc>
              <a:spcPct val="90000"/>
            </a:lnSpc>
            <a:spcBef>
              <a:spcPct val="0"/>
            </a:spcBef>
            <a:spcAft>
              <a:spcPct val="35000"/>
            </a:spcAft>
            <a:buNone/>
          </a:pPr>
          <a:r>
            <a:rPr lang="en-GB" sz="1700" kern="1200"/>
            <a:t>Part 10 Examinership</a:t>
          </a:r>
          <a:endParaRPr lang="en-US" sz="1700" kern="1200"/>
        </a:p>
      </dsp:txBody>
      <dsp:txXfrm>
        <a:off x="0" y="2239026"/>
        <a:ext cx="2103120" cy="2111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A3CB5-CBC5-4BB8-80D3-F532CBE1BE38}">
      <dsp:nvSpPr>
        <dsp:cNvPr id="0" name=""/>
        <dsp:cNvSpPr/>
      </dsp:nvSpPr>
      <dsp:spPr>
        <a:xfrm>
          <a:off x="0" y="260056"/>
          <a:ext cx="10515600" cy="515970"/>
        </a:xfrm>
        <a:prstGeom prst="roundRect">
          <a:avLst/>
        </a:prstGeom>
        <a:solidFill>
          <a:srgbClr val="1F893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Irish Examinership - Automatic Stay</a:t>
          </a:r>
          <a:endParaRPr lang="en-GB" sz="2100" kern="1200"/>
        </a:p>
      </dsp:txBody>
      <dsp:txXfrm>
        <a:off x="25188" y="285244"/>
        <a:ext cx="10465224" cy="465594"/>
      </dsp:txXfrm>
    </dsp:sp>
    <dsp:sp modelId="{E51D6C26-7AC7-4CFE-8A15-794A8EE252EE}">
      <dsp:nvSpPr>
        <dsp:cNvPr id="0" name=""/>
        <dsp:cNvSpPr/>
      </dsp:nvSpPr>
      <dsp:spPr>
        <a:xfrm>
          <a:off x="0" y="776026"/>
          <a:ext cx="10515600" cy="186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Upon the appointment of an examiner, an automatic stay is imposed on creditor actions against the company</a:t>
          </a:r>
          <a:endParaRPr lang="en-GB" sz="1600" kern="1200"/>
        </a:p>
        <a:p>
          <a:pPr marL="171450" lvl="1" indent="-171450" algn="l" defTabSz="711200">
            <a:lnSpc>
              <a:spcPct val="90000"/>
            </a:lnSpc>
            <a:spcBef>
              <a:spcPct val="0"/>
            </a:spcBef>
            <a:spcAft>
              <a:spcPct val="20000"/>
            </a:spcAft>
            <a:buChar char="•"/>
          </a:pPr>
          <a:r>
            <a:rPr lang="en-US" sz="1600" kern="1200"/>
            <a:t>Prohibits initiation or continuation of proceedings, execution, or enforcement against the company’s assets</a:t>
          </a:r>
          <a:endParaRPr lang="en-GB" sz="1600" kern="1200"/>
        </a:p>
        <a:p>
          <a:pPr marL="171450" lvl="1" indent="-171450" algn="l" defTabSz="711200">
            <a:lnSpc>
              <a:spcPct val="90000"/>
            </a:lnSpc>
            <a:spcBef>
              <a:spcPct val="0"/>
            </a:spcBef>
            <a:spcAft>
              <a:spcPct val="20000"/>
            </a:spcAft>
            <a:buChar char="•"/>
          </a:pPr>
          <a:r>
            <a:rPr lang="en-US" sz="1600" kern="1200"/>
            <a:t>Extends to secured and unsecured creditors</a:t>
          </a:r>
          <a:endParaRPr lang="en-GB" sz="1600" kern="1200"/>
        </a:p>
        <a:p>
          <a:pPr marL="171450" lvl="1" indent="-171450" algn="l" defTabSz="711200">
            <a:lnSpc>
              <a:spcPct val="90000"/>
            </a:lnSpc>
            <a:spcBef>
              <a:spcPct val="0"/>
            </a:spcBef>
            <a:spcAft>
              <a:spcPct val="20000"/>
            </a:spcAft>
            <a:buChar char="•"/>
          </a:pPr>
          <a:r>
            <a:rPr lang="en-US" sz="1600" kern="1200"/>
            <a:t>Typically lasts for up to 70 days, with a possible extension to 100 days by court order</a:t>
          </a:r>
          <a:endParaRPr lang="en-GB" sz="1600" kern="1200"/>
        </a:p>
        <a:p>
          <a:pPr marL="171450" lvl="1" indent="-171450" algn="l" defTabSz="711200">
            <a:lnSpc>
              <a:spcPct val="90000"/>
            </a:lnSpc>
            <a:spcBef>
              <a:spcPct val="0"/>
            </a:spcBef>
            <a:spcAft>
              <a:spcPct val="20000"/>
            </a:spcAft>
            <a:buChar char="•"/>
          </a:pPr>
          <a:r>
            <a:rPr lang="en-US" sz="1600" kern="1200"/>
            <a:t>Extends to guarantors – creditors may not pursue guarantees for as long as the primary obligor is under court protection</a:t>
          </a:r>
          <a:endParaRPr lang="en-GB" sz="1600" kern="1200"/>
        </a:p>
        <a:p>
          <a:pPr marL="171450" lvl="1" indent="-171450" algn="l" defTabSz="711200">
            <a:lnSpc>
              <a:spcPct val="90000"/>
            </a:lnSpc>
            <a:spcBef>
              <a:spcPct val="0"/>
            </a:spcBef>
            <a:spcAft>
              <a:spcPct val="20000"/>
            </a:spcAft>
            <a:buChar char="•"/>
          </a:pPr>
          <a:r>
            <a:rPr lang="en-US" sz="1600" kern="1200"/>
            <a:t>Purpose: To provide the company with breathing space to formulate a scheme of arrangement with creditors.</a:t>
          </a:r>
          <a:endParaRPr lang="en-GB" sz="1600" kern="1200"/>
        </a:p>
      </dsp:txBody>
      <dsp:txXfrm>
        <a:off x="0" y="776026"/>
        <a:ext cx="10515600" cy="1869210"/>
      </dsp:txXfrm>
    </dsp:sp>
    <dsp:sp modelId="{80A9B2EF-2930-4B98-8242-8281C661A463}">
      <dsp:nvSpPr>
        <dsp:cNvPr id="0" name=""/>
        <dsp:cNvSpPr/>
      </dsp:nvSpPr>
      <dsp:spPr>
        <a:xfrm>
          <a:off x="0" y="2645236"/>
          <a:ext cx="10515600" cy="515970"/>
        </a:xfrm>
        <a:prstGeom prst="roundRect">
          <a:avLst/>
        </a:prstGeom>
        <a:solidFill>
          <a:srgbClr val="EE7A2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Irish Scheme of Arrangement – Limited Stay</a:t>
          </a:r>
          <a:endParaRPr lang="en-GB" sz="2100" kern="1200"/>
        </a:p>
      </dsp:txBody>
      <dsp:txXfrm>
        <a:off x="25188" y="2670424"/>
        <a:ext cx="10465224" cy="465594"/>
      </dsp:txXfrm>
    </dsp:sp>
    <dsp:sp modelId="{0F2FF846-6EA7-46D5-8AFE-DE5F53083203}">
      <dsp:nvSpPr>
        <dsp:cNvPr id="0" name=""/>
        <dsp:cNvSpPr/>
      </dsp:nvSpPr>
      <dsp:spPr>
        <a:xfrm>
          <a:off x="0" y="3161206"/>
          <a:ext cx="10515600" cy="106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No General Moratorium: Unlike examinership, the Irish scheme of arrangement does not provide for a general stay on creditor actions.</a:t>
          </a:r>
          <a:endParaRPr lang="en-GB" sz="1600" kern="1200"/>
        </a:p>
        <a:p>
          <a:pPr marL="171450" lvl="1" indent="-171450" algn="l" defTabSz="711200">
            <a:lnSpc>
              <a:spcPct val="90000"/>
            </a:lnSpc>
            <a:spcBef>
              <a:spcPct val="0"/>
            </a:spcBef>
            <a:spcAft>
              <a:spcPct val="20000"/>
            </a:spcAft>
            <a:buChar char="•"/>
          </a:pPr>
          <a:r>
            <a:rPr lang="en-US" sz="1600" kern="1200"/>
            <a:t>Litigation Stay Only: The court may stay ongoing litigation, but this does not extend to enforcement actions.</a:t>
          </a:r>
          <a:endParaRPr lang="en-GB" sz="1600" kern="1200"/>
        </a:p>
        <a:p>
          <a:pPr marL="171450" lvl="1" indent="-171450" algn="l" defTabSz="711200">
            <a:lnSpc>
              <a:spcPct val="90000"/>
            </a:lnSpc>
            <a:spcBef>
              <a:spcPct val="0"/>
            </a:spcBef>
            <a:spcAft>
              <a:spcPct val="20000"/>
            </a:spcAft>
            <a:buChar char="•"/>
          </a:pPr>
          <a:r>
            <a:rPr lang="en-US" sz="1600" kern="1200"/>
            <a:t>Implications: Creditors may continue enforcement unless specifically restrained by the court.</a:t>
          </a:r>
          <a:endParaRPr lang="en-GB" sz="1600" kern="1200"/>
        </a:p>
      </dsp:txBody>
      <dsp:txXfrm>
        <a:off x="0" y="3161206"/>
        <a:ext cx="10515600" cy="1065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14869-33D8-4976-AA68-B1F0C7DFA409}">
      <dsp:nvSpPr>
        <dsp:cNvPr id="0" name=""/>
        <dsp:cNvSpPr/>
      </dsp:nvSpPr>
      <dsp:spPr>
        <a:xfrm>
          <a:off x="0" y="45166"/>
          <a:ext cx="10515600" cy="442260"/>
        </a:xfrm>
        <a:prstGeom prst="roundRect">
          <a:avLst/>
        </a:prstGeom>
        <a:solidFill>
          <a:srgbClr val="1F893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Schemes </a:t>
          </a:r>
        </a:p>
      </dsp:txBody>
      <dsp:txXfrm>
        <a:off x="21589" y="66755"/>
        <a:ext cx="10472422" cy="399082"/>
      </dsp:txXfrm>
    </dsp:sp>
    <dsp:sp modelId="{7090344B-3DA5-4EB4-A9B5-43CEC97217CA}">
      <dsp:nvSpPr>
        <dsp:cNvPr id="0" name=""/>
        <dsp:cNvSpPr/>
      </dsp:nvSpPr>
      <dsp:spPr>
        <a:xfrm>
          <a:off x="0" y="487426"/>
          <a:ext cx="10515600"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No Statutory Substantive Consolidation: The scheme does not consolidate group companies’ assets and liabilities by default</a:t>
          </a:r>
          <a:endParaRPr lang="en-GB" sz="1400" kern="1200"/>
        </a:p>
        <a:p>
          <a:pPr marL="114300" lvl="1" indent="-114300" algn="l" defTabSz="622300">
            <a:lnSpc>
              <a:spcPct val="90000"/>
            </a:lnSpc>
            <a:spcBef>
              <a:spcPct val="0"/>
            </a:spcBef>
            <a:spcAft>
              <a:spcPct val="20000"/>
            </a:spcAft>
            <a:buChar char="•"/>
          </a:pPr>
          <a:r>
            <a:rPr lang="en-US" sz="1400" kern="1200"/>
            <a:t>Deed of Contribution: Substantive consolidation can be achieved contractually, where group companies enter into a deed of contribution to pool liabilities </a:t>
          </a:r>
          <a:endParaRPr lang="en-GB" sz="1400" kern="1200"/>
        </a:p>
        <a:p>
          <a:pPr marL="114300" lvl="1" indent="-114300" algn="l" defTabSz="622300">
            <a:lnSpc>
              <a:spcPct val="90000"/>
            </a:lnSpc>
            <a:spcBef>
              <a:spcPct val="0"/>
            </a:spcBef>
            <a:spcAft>
              <a:spcPct val="20000"/>
            </a:spcAft>
            <a:buChar char="•"/>
          </a:pPr>
          <a:r>
            <a:rPr lang="en-US" sz="1400" kern="1200"/>
            <a:t>Third-Party Releases: Possible through deeds of release, but subject to court approval and creditor consent</a:t>
          </a:r>
          <a:endParaRPr lang="en-GB" sz="1400" kern="1200"/>
        </a:p>
      </dsp:txBody>
      <dsp:txXfrm>
        <a:off x="0" y="487426"/>
        <a:ext cx="10515600" cy="931500"/>
      </dsp:txXfrm>
    </dsp:sp>
    <dsp:sp modelId="{16D1F6A3-C53C-45D1-A298-99B17756FDE0}">
      <dsp:nvSpPr>
        <dsp:cNvPr id="0" name=""/>
        <dsp:cNvSpPr/>
      </dsp:nvSpPr>
      <dsp:spPr>
        <a:xfrm>
          <a:off x="0" y="1418926"/>
          <a:ext cx="10515600" cy="442260"/>
        </a:xfrm>
        <a:prstGeom prst="roundRect">
          <a:avLst/>
        </a:prstGeom>
        <a:solidFill>
          <a:srgbClr val="EE7A2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Examinership</a:t>
          </a:r>
          <a:endParaRPr lang="en-GB" sz="1800" kern="1200"/>
        </a:p>
      </dsp:txBody>
      <dsp:txXfrm>
        <a:off x="21589" y="1440515"/>
        <a:ext cx="10472422" cy="399082"/>
      </dsp:txXfrm>
    </dsp:sp>
    <dsp:sp modelId="{FF19D2F7-C883-4B22-A760-13BEE0B30538}">
      <dsp:nvSpPr>
        <dsp:cNvPr id="0" name=""/>
        <dsp:cNvSpPr/>
      </dsp:nvSpPr>
      <dsp:spPr>
        <a:xfrm>
          <a:off x="0" y="1861186"/>
          <a:ext cx="10515600"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No Automatic Substantive Consolidation: Irish law does not provide for the automatic consolidation of assets and liabilities of group companies in examinership.</a:t>
          </a:r>
          <a:endParaRPr lang="en-GB" sz="1400" kern="1200"/>
        </a:p>
        <a:p>
          <a:pPr marL="114300" lvl="1" indent="-114300" algn="l" defTabSz="622300">
            <a:lnSpc>
              <a:spcPct val="90000"/>
            </a:lnSpc>
            <a:spcBef>
              <a:spcPct val="0"/>
            </a:spcBef>
            <a:spcAft>
              <a:spcPct val="20000"/>
            </a:spcAft>
            <a:buChar char="•"/>
          </a:pPr>
          <a:r>
            <a:rPr lang="en-US" sz="1400" kern="1200"/>
            <a:t>Separate Proceedings: Each company within a group must apply for examinership individually.</a:t>
          </a:r>
          <a:endParaRPr lang="en-GB" sz="1400" kern="1200"/>
        </a:p>
        <a:p>
          <a:pPr marL="114300" lvl="1" indent="-114300" algn="l" defTabSz="622300">
            <a:lnSpc>
              <a:spcPct val="90000"/>
            </a:lnSpc>
            <a:spcBef>
              <a:spcPct val="0"/>
            </a:spcBef>
            <a:spcAft>
              <a:spcPct val="20000"/>
            </a:spcAft>
            <a:buChar char="•"/>
          </a:pPr>
          <a:r>
            <a:rPr lang="en-US" sz="1400" kern="1200"/>
            <a:t>Court’s Discretion: The court may, in exceptional circumstances, permit joint hearings or coordinated proposals, but assets and liabilities remain ring-fenced to each legal entity.</a:t>
          </a:r>
          <a:endParaRPr lang="en-GB" sz="1400" kern="1200"/>
        </a:p>
        <a:p>
          <a:pPr marL="114300" lvl="1" indent="-114300" algn="l" defTabSz="622300">
            <a:lnSpc>
              <a:spcPct val="90000"/>
            </a:lnSpc>
            <a:spcBef>
              <a:spcPct val="0"/>
            </a:spcBef>
            <a:spcAft>
              <a:spcPct val="20000"/>
            </a:spcAft>
            <a:buChar char="•"/>
          </a:pPr>
          <a:r>
            <a:rPr lang="en-US" sz="1400" kern="1200"/>
            <a:t>Guarantor Releases: Scheme can automatically release third-party guarantees unless certain protective actions are taken - Section 548 of the CA</a:t>
          </a:r>
          <a:endParaRPr lang="en-GB" sz="1400" kern="1200"/>
        </a:p>
      </dsp:txBody>
      <dsp:txXfrm>
        <a:off x="0" y="1861186"/>
        <a:ext cx="10515600" cy="1564920"/>
      </dsp:txXfrm>
    </dsp:sp>
    <dsp:sp modelId="{8116D001-4706-42E7-94A5-DFE0D6586AD8}">
      <dsp:nvSpPr>
        <dsp:cNvPr id="0" name=""/>
        <dsp:cNvSpPr/>
      </dsp:nvSpPr>
      <dsp:spPr>
        <a:xfrm>
          <a:off x="0" y="3426106"/>
          <a:ext cx="10515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Winding up - Section 600 of the Companies Act 2014</a:t>
          </a:r>
        </a:p>
      </dsp:txBody>
      <dsp:txXfrm>
        <a:off x="21589" y="3447695"/>
        <a:ext cx="10472422" cy="399082"/>
      </dsp:txXfrm>
    </dsp:sp>
    <dsp:sp modelId="{46F4B8C5-F6D6-4764-81AE-1A9CC93ECD01}">
      <dsp:nvSpPr>
        <dsp:cNvPr id="0" name=""/>
        <dsp:cNvSpPr/>
      </dsp:nvSpPr>
      <dsp:spPr>
        <a:xfrm>
          <a:off x="0" y="3868366"/>
          <a:ext cx="10515600"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“Where 2 or more related companies are being wound up and the court…is satisfied that it is just and equitable to do so, it may make the following order…. the companies shall be wound up together as if they were one company,”</a:t>
          </a:r>
          <a:endParaRPr lang="en-GB" sz="1400" kern="1200"/>
        </a:p>
      </dsp:txBody>
      <dsp:txXfrm>
        <a:off x="0" y="3868366"/>
        <a:ext cx="10515600" cy="4378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DFFC1-88CE-4203-BD4E-898C8F390E29}">
      <dsp:nvSpPr>
        <dsp:cNvPr id="0" name=""/>
        <dsp:cNvSpPr/>
      </dsp:nvSpPr>
      <dsp:spPr>
        <a:xfrm>
          <a:off x="0" y="145685"/>
          <a:ext cx="10515600" cy="466830"/>
        </a:xfrm>
        <a:prstGeom prst="roundRect">
          <a:avLst/>
        </a:prstGeom>
        <a:solidFill>
          <a:srgbClr val="B5113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Immediate Effect</a:t>
          </a:r>
        </a:p>
      </dsp:txBody>
      <dsp:txXfrm>
        <a:off x="22789" y="168474"/>
        <a:ext cx="10470022" cy="421252"/>
      </dsp:txXfrm>
    </dsp:sp>
    <dsp:sp modelId="{6EE6E645-EE25-40B2-89AC-D78C80C476EC}">
      <dsp:nvSpPr>
        <dsp:cNvPr id="0" name=""/>
        <dsp:cNvSpPr/>
      </dsp:nvSpPr>
      <dsp:spPr>
        <a:xfrm>
          <a:off x="0" y="612515"/>
          <a:ext cx="1051560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Upon the filing of a Chapter 11 petition, an automatic stay under section 362 of the US Bankruptcy Code is imposed</a:t>
          </a:r>
        </a:p>
      </dsp:txBody>
      <dsp:txXfrm>
        <a:off x="0" y="612515"/>
        <a:ext cx="10515600" cy="314640"/>
      </dsp:txXfrm>
    </dsp:sp>
    <dsp:sp modelId="{E45235C8-85BE-482E-BE66-0F9C34538525}">
      <dsp:nvSpPr>
        <dsp:cNvPr id="0" name=""/>
        <dsp:cNvSpPr/>
      </dsp:nvSpPr>
      <dsp:spPr>
        <a:xfrm>
          <a:off x="0" y="927155"/>
          <a:ext cx="10515600" cy="466830"/>
        </a:xfrm>
        <a:prstGeom prst="roundRect">
          <a:avLst/>
        </a:prstGeom>
        <a:solidFill>
          <a:srgbClr val="02276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Scope of the Stay</a:t>
          </a:r>
        </a:p>
      </dsp:txBody>
      <dsp:txXfrm>
        <a:off x="22789" y="949944"/>
        <a:ext cx="10470022" cy="421252"/>
      </dsp:txXfrm>
    </dsp:sp>
    <dsp:sp modelId="{F03DEB0C-72D0-489D-902A-D18D3816954A}">
      <dsp:nvSpPr>
        <dsp:cNvPr id="0" name=""/>
        <dsp:cNvSpPr/>
      </dsp:nvSpPr>
      <dsp:spPr>
        <a:xfrm>
          <a:off x="0" y="1393985"/>
          <a:ext cx="10515600"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Halts virtually all creditor actions against the debtor, including litigation, enforcement, foreclosure, and collection efforts </a:t>
          </a:r>
        </a:p>
        <a:p>
          <a:pPr marL="114300" lvl="1" indent="-114300" algn="l" defTabSz="666750">
            <a:lnSpc>
              <a:spcPct val="90000"/>
            </a:lnSpc>
            <a:spcBef>
              <a:spcPct val="0"/>
            </a:spcBef>
            <a:spcAft>
              <a:spcPct val="20000"/>
            </a:spcAft>
            <a:buChar char="•"/>
          </a:pPr>
          <a:r>
            <a:rPr lang="en-US" sz="1500" kern="1200"/>
            <a:t>Applies to both secured and unsecured creditors</a:t>
          </a:r>
        </a:p>
        <a:p>
          <a:pPr marL="114300" lvl="1" indent="-114300" algn="l" defTabSz="666750">
            <a:lnSpc>
              <a:spcPct val="90000"/>
            </a:lnSpc>
            <a:spcBef>
              <a:spcPct val="0"/>
            </a:spcBef>
            <a:spcAft>
              <a:spcPct val="20000"/>
            </a:spcAft>
            <a:buChar char="•"/>
          </a:pPr>
          <a:r>
            <a:rPr lang="en-US" sz="1500" kern="1200"/>
            <a:t>Stays actions against property of the estate, as well as actions to obtain possession or exercise control over such property</a:t>
          </a:r>
        </a:p>
        <a:p>
          <a:pPr marL="114300" lvl="1" indent="-114300" algn="l" defTabSz="666750">
            <a:lnSpc>
              <a:spcPct val="90000"/>
            </a:lnSpc>
            <a:spcBef>
              <a:spcPct val="0"/>
            </a:spcBef>
            <a:spcAft>
              <a:spcPct val="20000"/>
            </a:spcAft>
            <a:buChar char="•"/>
          </a:pPr>
          <a:r>
            <a:rPr lang="en-US" sz="1500" kern="1200"/>
            <a:t>Estate property is broadly defined as all property ‘wherever located and by whomever held’</a:t>
          </a:r>
        </a:p>
      </dsp:txBody>
      <dsp:txXfrm>
        <a:off x="0" y="1393985"/>
        <a:ext cx="10515600" cy="1042245"/>
      </dsp:txXfrm>
    </dsp:sp>
    <dsp:sp modelId="{0ED2305A-70F7-4942-8558-0A99751E9617}">
      <dsp:nvSpPr>
        <dsp:cNvPr id="0" name=""/>
        <dsp:cNvSpPr/>
      </dsp:nvSpPr>
      <dsp:spPr>
        <a:xfrm>
          <a:off x="0" y="2436230"/>
          <a:ext cx="10515600" cy="466830"/>
        </a:xfrm>
        <a:prstGeom prst="roundRect">
          <a:avLst/>
        </a:prstGeom>
        <a:solidFill>
          <a:srgbClr val="B5113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Guarantors and Non-Debtor Affiliates</a:t>
          </a:r>
        </a:p>
      </dsp:txBody>
      <dsp:txXfrm>
        <a:off x="22789" y="2459019"/>
        <a:ext cx="10470022" cy="421252"/>
      </dsp:txXfrm>
    </dsp:sp>
    <dsp:sp modelId="{C73A8F57-6DCF-401C-9C87-3C8278F50D2D}">
      <dsp:nvSpPr>
        <dsp:cNvPr id="0" name=""/>
        <dsp:cNvSpPr/>
      </dsp:nvSpPr>
      <dsp:spPr>
        <a:xfrm>
          <a:off x="0" y="2903060"/>
          <a:ext cx="1051560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The automatic stay generally does not extend to non-debtor affiliates or guarantors</a:t>
          </a:r>
        </a:p>
        <a:p>
          <a:pPr marL="114300" lvl="1" indent="-114300" algn="l" defTabSz="666750">
            <a:lnSpc>
              <a:spcPct val="90000"/>
            </a:lnSpc>
            <a:spcBef>
              <a:spcPct val="0"/>
            </a:spcBef>
            <a:spcAft>
              <a:spcPct val="20000"/>
            </a:spcAft>
            <a:buChar char="•"/>
          </a:pPr>
          <a:r>
            <a:rPr lang="en-US" sz="1500" kern="1200"/>
            <a:t>Courts may, in rare circumstances, extend the stay to non-debtors  </a:t>
          </a:r>
        </a:p>
      </dsp:txBody>
      <dsp:txXfrm>
        <a:off x="0" y="2903060"/>
        <a:ext cx="10515600" cy="521122"/>
      </dsp:txXfrm>
    </dsp:sp>
    <dsp:sp modelId="{4B340D8E-9FBE-4020-B4F5-6DEA9D0D029B}">
      <dsp:nvSpPr>
        <dsp:cNvPr id="0" name=""/>
        <dsp:cNvSpPr/>
      </dsp:nvSpPr>
      <dsp:spPr>
        <a:xfrm>
          <a:off x="0" y="3424182"/>
          <a:ext cx="10515600" cy="466830"/>
        </a:xfrm>
        <a:prstGeom prst="roundRect">
          <a:avLst/>
        </a:prstGeom>
        <a:solidFill>
          <a:srgbClr val="02276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Duration </a:t>
          </a:r>
        </a:p>
      </dsp:txBody>
      <dsp:txXfrm>
        <a:off x="22789" y="3446971"/>
        <a:ext cx="10470022" cy="421252"/>
      </dsp:txXfrm>
    </dsp:sp>
    <dsp:sp modelId="{A46FCA5F-7361-4D57-BCA4-BF5324A8CF68}">
      <dsp:nvSpPr>
        <dsp:cNvPr id="0" name=""/>
        <dsp:cNvSpPr/>
      </dsp:nvSpPr>
      <dsp:spPr>
        <a:xfrm>
          <a:off x="0" y="3891012"/>
          <a:ext cx="1051560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The stay remains in effect until the case is closed or dismissed, or until the court grants relief from the stay</a:t>
          </a:r>
        </a:p>
      </dsp:txBody>
      <dsp:txXfrm>
        <a:off x="0" y="3891012"/>
        <a:ext cx="10515600" cy="314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0EC93-9511-4E51-B41C-9F04E3507F44}">
      <dsp:nvSpPr>
        <dsp:cNvPr id="0" name=""/>
        <dsp:cNvSpPr/>
      </dsp:nvSpPr>
      <dsp:spPr>
        <a:xfrm>
          <a:off x="0" y="228024"/>
          <a:ext cx="10515600" cy="515970"/>
        </a:xfrm>
        <a:prstGeom prst="roundRect">
          <a:avLst/>
        </a:prstGeom>
        <a:solidFill>
          <a:srgbClr val="B5113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Equitable Remedy</a:t>
          </a:r>
          <a:endParaRPr lang="en-GB" sz="2100" kern="1200"/>
        </a:p>
      </dsp:txBody>
      <dsp:txXfrm>
        <a:off x="25188" y="253212"/>
        <a:ext cx="10465224" cy="465594"/>
      </dsp:txXfrm>
    </dsp:sp>
    <dsp:sp modelId="{9012232B-3226-4657-9198-63DAF1F1828D}">
      <dsp:nvSpPr>
        <dsp:cNvPr id="0" name=""/>
        <dsp:cNvSpPr/>
      </dsp:nvSpPr>
      <dsp:spPr>
        <a:xfrm>
          <a:off x="0" y="743994"/>
          <a:ext cx="105156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Substantive consolidation is not a default feature of Chapter 11; each legal entity is treated as a separate debtor</a:t>
          </a:r>
          <a:endParaRPr lang="en-GB" sz="1600" kern="1200"/>
        </a:p>
        <a:p>
          <a:pPr marL="171450" lvl="1" indent="-171450" algn="l" defTabSz="711200">
            <a:lnSpc>
              <a:spcPct val="90000"/>
            </a:lnSpc>
            <a:spcBef>
              <a:spcPct val="0"/>
            </a:spcBef>
            <a:spcAft>
              <a:spcPct val="20000"/>
            </a:spcAft>
            <a:buChar char="•"/>
          </a:pPr>
          <a:r>
            <a:rPr lang="en-US" sz="1600" kern="1200"/>
            <a:t>Substantive consolidation may be ordered by the bankruptcy court, but only in limited circumstances</a:t>
          </a:r>
          <a:endParaRPr lang="en-GB" sz="1600" kern="1200"/>
        </a:p>
      </dsp:txBody>
      <dsp:txXfrm>
        <a:off x="0" y="743994"/>
        <a:ext cx="10515600" cy="554242"/>
      </dsp:txXfrm>
    </dsp:sp>
    <dsp:sp modelId="{EBB08E4D-E832-4108-88D6-DF552B31B197}">
      <dsp:nvSpPr>
        <dsp:cNvPr id="0" name=""/>
        <dsp:cNvSpPr/>
      </dsp:nvSpPr>
      <dsp:spPr>
        <a:xfrm>
          <a:off x="0" y="1298236"/>
          <a:ext cx="10515600" cy="515970"/>
        </a:xfrm>
        <a:prstGeom prst="roundRect">
          <a:avLst/>
        </a:prstGeom>
        <a:solidFill>
          <a:srgbClr val="02276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Criteria for Consolidation</a:t>
          </a:r>
          <a:endParaRPr lang="en-GB" sz="2100" kern="1200"/>
        </a:p>
      </dsp:txBody>
      <dsp:txXfrm>
        <a:off x="25188" y="1323424"/>
        <a:ext cx="10465224" cy="465594"/>
      </dsp:txXfrm>
    </dsp:sp>
    <dsp:sp modelId="{43681A10-82AC-4E35-B741-7AE52010E4AA}">
      <dsp:nvSpPr>
        <dsp:cNvPr id="0" name=""/>
        <dsp:cNvSpPr/>
      </dsp:nvSpPr>
      <dsp:spPr>
        <a:xfrm>
          <a:off x="0" y="1814206"/>
          <a:ext cx="10515600" cy="1282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No unified approach – Multifactor tests used with varying degrees of overlap</a:t>
          </a:r>
          <a:endParaRPr lang="en-GB" sz="1600" kern="1200"/>
        </a:p>
        <a:p>
          <a:pPr marL="171450" lvl="1" indent="-171450" algn="l" defTabSz="711200">
            <a:lnSpc>
              <a:spcPct val="90000"/>
            </a:lnSpc>
            <a:spcBef>
              <a:spcPct val="0"/>
            </a:spcBef>
            <a:spcAft>
              <a:spcPct val="20000"/>
            </a:spcAft>
            <a:buChar char="•"/>
          </a:pPr>
          <a:r>
            <a:rPr lang="en-US" sz="1600" kern="1200"/>
            <a:t>Courts consider factors such as the entanglement of assets and liabilities, the treatment of the group as a single economic unit, and how creditors dealt with the entities </a:t>
          </a:r>
          <a:endParaRPr lang="en-GB" sz="1600" kern="1200"/>
        </a:p>
        <a:p>
          <a:pPr marL="171450" lvl="1" indent="-171450" algn="l" defTabSz="711200">
            <a:lnSpc>
              <a:spcPct val="90000"/>
            </a:lnSpc>
            <a:spcBef>
              <a:spcPct val="0"/>
            </a:spcBef>
            <a:spcAft>
              <a:spcPct val="20000"/>
            </a:spcAft>
            <a:buChar char="•"/>
          </a:pPr>
          <a:r>
            <a:rPr lang="en-US" sz="1600" kern="1200"/>
            <a:t>The remedy is typically reserved for cases where separating the entities’ affairs is impracticable or would harm creditors</a:t>
          </a:r>
          <a:endParaRPr lang="en-GB" sz="1600" kern="1200"/>
        </a:p>
      </dsp:txBody>
      <dsp:txXfrm>
        <a:off x="0" y="1814206"/>
        <a:ext cx="10515600" cy="1282364"/>
      </dsp:txXfrm>
    </dsp:sp>
    <dsp:sp modelId="{FB9B7DDA-5F6D-4311-AFD5-80606488D540}">
      <dsp:nvSpPr>
        <dsp:cNvPr id="0" name=""/>
        <dsp:cNvSpPr/>
      </dsp:nvSpPr>
      <dsp:spPr>
        <a:xfrm>
          <a:off x="0" y="3096571"/>
          <a:ext cx="10515600" cy="515970"/>
        </a:xfrm>
        <a:prstGeom prst="roundRect">
          <a:avLst/>
        </a:prstGeom>
        <a:solidFill>
          <a:srgbClr val="B5113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Effect of Consolidation</a:t>
          </a:r>
          <a:endParaRPr lang="en-GB" sz="2100" kern="1200"/>
        </a:p>
      </dsp:txBody>
      <dsp:txXfrm>
        <a:off x="25188" y="3121759"/>
        <a:ext cx="10465224" cy="465594"/>
      </dsp:txXfrm>
    </dsp:sp>
    <dsp:sp modelId="{2F73C2B3-35A6-4147-9E62-DEE3E5199342}">
      <dsp:nvSpPr>
        <dsp:cNvPr id="0" name=""/>
        <dsp:cNvSpPr/>
      </dsp:nvSpPr>
      <dsp:spPr>
        <a:xfrm>
          <a:off x="0" y="3612541"/>
          <a:ext cx="10515600" cy="51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If ordered, the assets and liabilities of the consolidated entities are pooled, and claims are satisfied from the combined estate</a:t>
          </a:r>
          <a:endParaRPr lang="en-GB" sz="1600" kern="1200"/>
        </a:p>
      </dsp:txBody>
      <dsp:txXfrm>
        <a:off x="0" y="3612541"/>
        <a:ext cx="10515600" cy="5107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9EC93-6893-41B2-8A17-68510F5F4ADB}">
      <dsp:nvSpPr>
        <dsp:cNvPr id="0" name=""/>
        <dsp:cNvSpPr/>
      </dsp:nvSpPr>
      <dsp:spPr>
        <a:xfrm>
          <a:off x="0" y="139148"/>
          <a:ext cx="10515600" cy="393120"/>
        </a:xfrm>
        <a:prstGeom prst="roundRect">
          <a:avLst/>
        </a:prstGeom>
        <a:solidFill>
          <a:srgbClr val="00944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Legal Framework</a:t>
          </a:r>
          <a:endParaRPr lang="en-US" sz="1600" kern="1200"/>
        </a:p>
      </dsp:txBody>
      <dsp:txXfrm>
        <a:off x="19191" y="158339"/>
        <a:ext cx="10477218" cy="354738"/>
      </dsp:txXfrm>
    </dsp:sp>
    <dsp:sp modelId="{8F825661-D3D3-41C1-8F7E-9F584E343457}">
      <dsp:nvSpPr>
        <dsp:cNvPr id="0" name=""/>
        <dsp:cNvSpPr/>
      </dsp:nvSpPr>
      <dsp:spPr>
        <a:xfrm>
          <a:off x="0" y="532268"/>
          <a:ext cx="10515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Governed by Federal Law No. 11.101/2005 (Brazilian Bankruptcy Law – BBL)</a:t>
          </a:r>
        </a:p>
        <a:p>
          <a:pPr marL="114300" lvl="1" indent="-114300" algn="l" defTabSz="533400">
            <a:lnSpc>
              <a:spcPct val="90000"/>
            </a:lnSpc>
            <a:spcBef>
              <a:spcPct val="0"/>
            </a:spcBef>
            <a:spcAft>
              <a:spcPct val="20000"/>
            </a:spcAft>
            <a:buChar char="•"/>
          </a:pPr>
          <a:r>
            <a:rPr lang="en-US" sz="1200" kern="1200"/>
            <a:t>Stay is not automatic; requires formal judicial approval</a:t>
          </a:r>
        </a:p>
      </dsp:txBody>
      <dsp:txXfrm>
        <a:off x="0" y="532268"/>
        <a:ext cx="10515600" cy="414000"/>
      </dsp:txXfrm>
    </dsp:sp>
    <dsp:sp modelId="{66C98D7F-233A-4D3D-885E-0A412CC7B896}">
      <dsp:nvSpPr>
        <dsp:cNvPr id="0" name=""/>
        <dsp:cNvSpPr/>
      </dsp:nvSpPr>
      <dsp:spPr>
        <a:xfrm>
          <a:off x="0" y="946269"/>
          <a:ext cx="10515600" cy="393120"/>
        </a:xfrm>
        <a:prstGeom prst="roundRect">
          <a:avLst/>
        </a:prstGeom>
        <a:solidFill>
          <a:srgbClr val="FFCB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Duration and Extensions</a:t>
          </a:r>
          <a:endParaRPr lang="en-US" sz="1600" kern="1200"/>
        </a:p>
      </dsp:txBody>
      <dsp:txXfrm>
        <a:off x="19191" y="965460"/>
        <a:ext cx="10477218" cy="354738"/>
      </dsp:txXfrm>
    </dsp:sp>
    <dsp:sp modelId="{0765BA09-2A88-4862-87F4-B49877BFAD51}">
      <dsp:nvSpPr>
        <dsp:cNvPr id="0" name=""/>
        <dsp:cNvSpPr/>
      </dsp:nvSpPr>
      <dsp:spPr>
        <a:xfrm>
          <a:off x="0" y="1339389"/>
          <a:ext cx="10515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kern="1200"/>
            <a:t>Initial stay period: 180 days</a:t>
          </a:r>
          <a:endParaRPr lang="en-US" sz="1200" kern="1200"/>
        </a:p>
        <a:p>
          <a:pPr marL="114300" lvl="1" indent="-114300" algn="l" defTabSz="533400">
            <a:lnSpc>
              <a:spcPct val="90000"/>
            </a:lnSpc>
            <a:spcBef>
              <a:spcPct val="0"/>
            </a:spcBef>
            <a:spcAft>
              <a:spcPct val="20000"/>
            </a:spcAft>
            <a:buChar char="•"/>
          </a:pPr>
          <a:r>
            <a:rPr lang="en-US" sz="1200" kern="1200"/>
            <a:t>2020 amendment permits a one-time extension for an additional 180 days</a:t>
          </a:r>
        </a:p>
      </dsp:txBody>
      <dsp:txXfrm>
        <a:off x="0" y="1339389"/>
        <a:ext cx="10515600" cy="414000"/>
      </dsp:txXfrm>
    </dsp:sp>
    <dsp:sp modelId="{AE36389A-37B5-4383-8929-76B99AAF51E5}">
      <dsp:nvSpPr>
        <dsp:cNvPr id="0" name=""/>
        <dsp:cNvSpPr/>
      </dsp:nvSpPr>
      <dsp:spPr>
        <a:xfrm>
          <a:off x="0" y="1753389"/>
          <a:ext cx="10515600" cy="393120"/>
        </a:xfrm>
        <a:prstGeom prst="roundRect">
          <a:avLst/>
        </a:prstGeom>
        <a:solidFill>
          <a:srgbClr val="302681"/>
        </a:solidFill>
        <a:ln w="1905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Interim Protection</a:t>
          </a:r>
          <a:endParaRPr lang="en-US" sz="1600" kern="1200"/>
        </a:p>
      </dsp:txBody>
      <dsp:txXfrm>
        <a:off x="19191" y="1772580"/>
        <a:ext cx="10477218" cy="354738"/>
      </dsp:txXfrm>
    </dsp:sp>
    <dsp:sp modelId="{04B902AC-B54C-4B69-B028-B6354BBAF08E}">
      <dsp:nvSpPr>
        <dsp:cNvPr id="0" name=""/>
        <dsp:cNvSpPr/>
      </dsp:nvSpPr>
      <dsp:spPr>
        <a:xfrm>
          <a:off x="0" y="2146509"/>
          <a:ext cx="10515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Courts may grant provisional relief before formal admission of the case</a:t>
          </a:r>
        </a:p>
        <a:p>
          <a:pPr marL="114300" lvl="1" indent="-114300" algn="l" defTabSz="533400">
            <a:lnSpc>
              <a:spcPct val="90000"/>
            </a:lnSpc>
            <a:spcBef>
              <a:spcPct val="0"/>
            </a:spcBef>
            <a:spcAft>
              <a:spcPct val="20000"/>
            </a:spcAft>
            <a:buChar char="•"/>
          </a:pPr>
          <a:r>
            <a:rPr lang="en-US" sz="1200" kern="1200"/>
            <a:t>Common in court-supervised mediation or urgent cases</a:t>
          </a:r>
        </a:p>
      </dsp:txBody>
      <dsp:txXfrm>
        <a:off x="0" y="2146509"/>
        <a:ext cx="10515600" cy="414000"/>
      </dsp:txXfrm>
    </dsp:sp>
    <dsp:sp modelId="{34F15168-EACD-43F6-8674-81082C67C436}">
      <dsp:nvSpPr>
        <dsp:cNvPr id="0" name=""/>
        <dsp:cNvSpPr/>
      </dsp:nvSpPr>
      <dsp:spPr>
        <a:xfrm>
          <a:off x="0" y="2560508"/>
          <a:ext cx="10515600" cy="393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Scope and Limitations</a:t>
          </a:r>
          <a:endParaRPr lang="en-US" sz="1600" kern="1200"/>
        </a:p>
      </dsp:txBody>
      <dsp:txXfrm>
        <a:off x="19191" y="2579699"/>
        <a:ext cx="10477218" cy="354738"/>
      </dsp:txXfrm>
    </dsp:sp>
    <dsp:sp modelId="{3881E717-3DD9-4505-90C6-15AF7FC63AB5}">
      <dsp:nvSpPr>
        <dsp:cNvPr id="0" name=""/>
        <dsp:cNvSpPr/>
      </dsp:nvSpPr>
      <dsp:spPr>
        <a:xfrm>
          <a:off x="0" y="2953629"/>
          <a:ext cx="10515600"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Applies to lawsuits and enforcement actions </a:t>
          </a:r>
          <a:r>
            <a:rPr lang="en-US" sz="1200" b="1" kern="1200"/>
            <a:t>against the debtor</a:t>
          </a:r>
          <a:endParaRPr lang="en-US" sz="1200" kern="1200"/>
        </a:p>
        <a:p>
          <a:pPr marL="114300" lvl="1" indent="-114300" algn="l" defTabSz="533400">
            <a:lnSpc>
              <a:spcPct val="90000"/>
            </a:lnSpc>
            <a:spcBef>
              <a:spcPct val="0"/>
            </a:spcBef>
            <a:spcAft>
              <a:spcPct val="20000"/>
            </a:spcAft>
            <a:buChar char="•"/>
          </a:pPr>
          <a:r>
            <a:rPr lang="en-GB" sz="1200" b="1" kern="1200"/>
            <a:t>Exclusions</a:t>
          </a:r>
          <a:r>
            <a:rPr lang="en-GB" sz="1200" kern="1200"/>
            <a:t>:</a:t>
          </a:r>
          <a:endParaRPr lang="en-US" sz="1200" kern="1200"/>
        </a:p>
        <a:p>
          <a:pPr marL="228600" lvl="2" indent="-114300" algn="l" defTabSz="533400">
            <a:lnSpc>
              <a:spcPct val="90000"/>
            </a:lnSpc>
            <a:spcBef>
              <a:spcPct val="0"/>
            </a:spcBef>
            <a:spcAft>
              <a:spcPct val="20000"/>
            </a:spcAft>
            <a:buChar char="•"/>
          </a:pPr>
          <a:r>
            <a:rPr lang="en-GB" sz="1200" kern="1200"/>
            <a:t>Tax claims</a:t>
          </a:r>
          <a:endParaRPr lang="en-US" sz="1200" kern="1200"/>
        </a:p>
        <a:p>
          <a:pPr marL="228600" lvl="2" indent="-114300" algn="l" defTabSz="533400">
            <a:lnSpc>
              <a:spcPct val="90000"/>
            </a:lnSpc>
            <a:spcBef>
              <a:spcPct val="0"/>
            </a:spcBef>
            <a:spcAft>
              <a:spcPct val="20000"/>
            </a:spcAft>
            <a:buChar char="•"/>
          </a:pPr>
          <a:r>
            <a:rPr lang="en-US" sz="1200" kern="1200"/>
            <a:t>Claims secured by fiduciary assignments</a:t>
          </a:r>
        </a:p>
        <a:p>
          <a:pPr marL="228600" lvl="2" indent="-114300" algn="l" defTabSz="533400">
            <a:lnSpc>
              <a:spcPct val="90000"/>
            </a:lnSpc>
            <a:spcBef>
              <a:spcPct val="0"/>
            </a:spcBef>
            <a:spcAft>
              <a:spcPct val="20000"/>
            </a:spcAft>
            <a:buChar char="•"/>
          </a:pPr>
          <a:r>
            <a:rPr lang="en-GB" sz="1200" kern="1200"/>
            <a:t>Post-petition debts</a:t>
          </a:r>
          <a:endParaRPr lang="en-US" sz="1200" kern="1200"/>
        </a:p>
        <a:p>
          <a:pPr marL="114300" lvl="1" indent="-114300" algn="l" defTabSz="533400">
            <a:lnSpc>
              <a:spcPct val="90000"/>
            </a:lnSpc>
            <a:spcBef>
              <a:spcPct val="0"/>
            </a:spcBef>
            <a:spcAft>
              <a:spcPct val="20000"/>
            </a:spcAft>
            <a:buChar char="•"/>
          </a:pPr>
          <a:r>
            <a:rPr lang="en-US" sz="1200" kern="1200"/>
            <a:t>Stay </a:t>
          </a:r>
          <a:r>
            <a:rPr lang="en-US" sz="1200" b="1" kern="1200"/>
            <a:t>does not</a:t>
          </a:r>
          <a:r>
            <a:rPr lang="en-US" sz="1200" kern="1200"/>
            <a:t> extend to third parties (e.g., guarantors, co-obligors)</a:t>
          </a:r>
        </a:p>
      </dsp:txBody>
      <dsp:txXfrm>
        <a:off x="0" y="2953629"/>
        <a:ext cx="10515600" cy="12585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C3DA0-CDFD-4537-9FB5-458852BB9A93}">
      <dsp:nvSpPr>
        <dsp:cNvPr id="0" name=""/>
        <dsp:cNvSpPr/>
      </dsp:nvSpPr>
      <dsp:spPr>
        <a:xfrm>
          <a:off x="0" y="139148"/>
          <a:ext cx="10515600" cy="393120"/>
        </a:xfrm>
        <a:prstGeom prst="roundRect">
          <a:avLst/>
        </a:prstGeom>
        <a:solidFill>
          <a:srgbClr val="00944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Development and Legal Basis</a:t>
          </a:r>
          <a:endParaRPr lang="en-US" sz="1600" kern="1200"/>
        </a:p>
      </dsp:txBody>
      <dsp:txXfrm>
        <a:off x="19191" y="158339"/>
        <a:ext cx="10477218" cy="354738"/>
      </dsp:txXfrm>
    </dsp:sp>
    <dsp:sp modelId="{80D6E871-2E6A-45B4-83F5-100AA994F763}">
      <dsp:nvSpPr>
        <dsp:cNvPr id="0" name=""/>
        <dsp:cNvSpPr/>
      </dsp:nvSpPr>
      <dsp:spPr>
        <a:xfrm>
          <a:off x="0" y="532268"/>
          <a:ext cx="10515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Initially created by court practice, without statutory grounding</a:t>
          </a:r>
        </a:p>
        <a:p>
          <a:pPr marL="114300" lvl="1" indent="-114300" algn="l" defTabSz="533400">
            <a:lnSpc>
              <a:spcPct val="90000"/>
            </a:lnSpc>
            <a:spcBef>
              <a:spcPct val="0"/>
            </a:spcBef>
            <a:spcAft>
              <a:spcPct val="20000"/>
            </a:spcAft>
            <a:buChar char="•"/>
          </a:pPr>
          <a:r>
            <a:rPr lang="en-US" sz="1200" kern="1200"/>
            <a:t>Formally included in the 2020 BBL reform, but with vague and broad provisions</a:t>
          </a:r>
        </a:p>
      </dsp:txBody>
      <dsp:txXfrm>
        <a:off x="0" y="532268"/>
        <a:ext cx="10515600" cy="414000"/>
      </dsp:txXfrm>
    </dsp:sp>
    <dsp:sp modelId="{5248BFFD-6063-446A-91E2-CB02637306B9}">
      <dsp:nvSpPr>
        <dsp:cNvPr id="0" name=""/>
        <dsp:cNvSpPr/>
      </dsp:nvSpPr>
      <dsp:spPr>
        <a:xfrm>
          <a:off x="0" y="946269"/>
          <a:ext cx="10515600" cy="393120"/>
        </a:xfrm>
        <a:prstGeom prst="roundRect">
          <a:avLst/>
        </a:prstGeom>
        <a:solidFill>
          <a:srgbClr val="FFCB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Scope and Concerns</a:t>
          </a:r>
          <a:endParaRPr lang="en-US" sz="1600" kern="1200"/>
        </a:p>
      </dsp:txBody>
      <dsp:txXfrm>
        <a:off x="19191" y="965460"/>
        <a:ext cx="10477218" cy="354738"/>
      </dsp:txXfrm>
    </dsp:sp>
    <dsp:sp modelId="{06EBB299-B27D-492C-AFE2-981C1A794CE6}">
      <dsp:nvSpPr>
        <dsp:cNvPr id="0" name=""/>
        <dsp:cNvSpPr/>
      </dsp:nvSpPr>
      <dsp:spPr>
        <a:xfrm>
          <a:off x="0" y="1339389"/>
          <a:ext cx="1051560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Intended as an </a:t>
          </a:r>
          <a:r>
            <a:rPr lang="en-US" sz="1200" b="1" kern="1200"/>
            <a:t>exceptional</a:t>
          </a:r>
          <a:r>
            <a:rPr lang="en-US" sz="1200" kern="1200"/>
            <a:t> remedy for entities under common control</a:t>
          </a:r>
        </a:p>
        <a:p>
          <a:pPr marL="114300" lvl="1" indent="-114300" algn="l" defTabSz="533400">
            <a:lnSpc>
              <a:spcPct val="90000"/>
            </a:lnSpc>
            <a:spcBef>
              <a:spcPct val="0"/>
            </a:spcBef>
            <a:spcAft>
              <a:spcPct val="20000"/>
            </a:spcAft>
            <a:buChar char="•"/>
          </a:pPr>
          <a:r>
            <a:rPr lang="en-US" sz="1200" kern="1200"/>
            <a:t>Often applied based on broad indicators such as:</a:t>
          </a:r>
        </a:p>
        <a:p>
          <a:pPr marL="228600" lvl="2" indent="-114300" algn="l" defTabSz="533400">
            <a:lnSpc>
              <a:spcPct val="90000"/>
            </a:lnSpc>
            <a:spcBef>
              <a:spcPct val="0"/>
            </a:spcBef>
            <a:spcAft>
              <a:spcPct val="20000"/>
            </a:spcAft>
            <a:buChar char="•"/>
          </a:pPr>
          <a:r>
            <a:rPr lang="en-GB" sz="1200" kern="1200"/>
            <a:t>Shared ownership</a:t>
          </a:r>
          <a:endParaRPr lang="en-US" sz="1200" kern="1200"/>
        </a:p>
        <a:p>
          <a:pPr marL="228600" lvl="2" indent="-114300" algn="l" defTabSz="533400">
            <a:lnSpc>
              <a:spcPct val="90000"/>
            </a:lnSpc>
            <a:spcBef>
              <a:spcPct val="0"/>
            </a:spcBef>
            <a:spcAft>
              <a:spcPct val="20000"/>
            </a:spcAft>
            <a:buChar char="•"/>
          </a:pPr>
          <a:r>
            <a:rPr lang="en-GB" sz="1200" kern="1200"/>
            <a:t>Cross-guarantees</a:t>
          </a:r>
          <a:endParaRPr lang="en-US" sz="1200" kern="1200"/>
        </a:p>
        <a:p>
          <a:pPr marL="228600" lvl="2" indent="-114300" algn="l" defTabSz="533400">
            <a:lnSpc>
              <a:spcPct val="90000"/>
            </a:lnSpc>
            <a:spcBef>
              <a:spcPct val="0"/>
            </a:spcBef>
            <a:spcAft>
              <a:spcPct val="20000"/>
            </a:spcAft>
            <a:buChar char="•"/>
          </a:pPr>
          <a:r>
            <a:rPr lang="en-GB" sz="1200" kern="1200"/>
            <a:t>Operational and financial interdependence</a:t>
          </a:r>
          <a:endParaRPr lang="en-US" sz="1200" kern="1200"/>
        </a:p>
      </dsp:txBody>
      <dsp:txXfrm>
        <a:off x="0" y="1339389"/>
        <a:ext cx="10515600" cy="1043280"/>
      </dsp:txXfrm>
    </dsp:sp>
    <dsp:sp modelId="{DCCA8F19-3F23-4DBF-8DDB-53EE2A528967}">
      <dsp:nvSpPr>
        <dsp:cNvPr id="0" name=""/>
        <dsp:cNvSpPr/>
      </dsp:nvSpPr>
      <dsp:spPr>
        <a:xfrm>
          <a:off x="0" y="2382669"/>
          <a:ext cx="10515600" cy="393120"/>
        </a:xfrm>
        <a:prstGeom prst="roundRect">
          <a:avLst/>
        </a:prstGeom>
        <a:solidFill>
          <a:srgbClr val="30268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Effects</a:t>
          </a:r>
          <a:endParaRPr lang="en-US" sz="1600" kern="1200"/>
        </a:p>
      </dsp:txBody>
      <dsp:txXfrm>
        <a:off x="19191" y="2401860"/>
        <a:ext cx="10477218" cy="354738"/>
      </dsp:txXfrm>
    </dsp:sp>
    <dsp:sp modelId="{9723EA73-E6B8-4EE4-A0ED-C202CF699708}">
      <dsp:nvSpPr>
        <dsp:cNvPr id="0" name=""/>
        <dsp:cNvSpPr/>
      </dsp:nvSpPr>
      <dsp:spPr>
        <a:xfrm>
          <a:off x="0" y="2775789"/>
          <a:ext cx="10515600"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Terminates intercompany claims and personal guarantees</a:t>
          </a:r>
        </a:p>
        <a:p>
          <a:pPr marL="114300" lvl="1" indent="-114300" algn="l" defTabSz="533400">
            <a:lnSpc>
              <a:spcPct val="90000"/>
            </a:lnSpc>
            <a:spcBef>
              <a:spcPct val="0"/>
            </a:spcBef>
            <a:spcAft>
              <a:spcPct val="20000"/>
            </a:spcAft>
            <a:buChar char="•"/>
          </a:pPr>
          <a:r>
            <a:rPr lang="en-US" sz="1200" kern="1200"/>
            <a:t>Secured claims remain valid unless the creditor consents</a:t>
          </a:r>
        </a:p>
        <a:p>
          <a:pPr marL="114300" lvl="1" indent="-114300" algn="l" defTabSz="533400">
            <a:lnSpc>
              <a:spcPct val="90000"/>
            </a:lnSpc>
            <a:spcBef>
              <a:spcPct val="0"/>
            </a:spcBef>
            <a:spcAft>
              <a:spcPct val="20000"/>
            </a:spcAft>
            <a:buChar char="•"/>
          </a:pPr>
          <a:r>
            <a:rPr lang="en-US" sz="1200" kern="1200"/>
            <a:t>Weakens legal separateness and may frustrate creditor expectations</a:t>
          </a:r>
        </a:p>
      </dsp:txBody>
      <dsp:txXfrm>
        <a:off x="0" y="2775789"/>
        <a:ext cx="10515600" cy="629280"/>
      </dsp:txXfrm>
    </dsp:sp>
    <dsp:sp modelId="{958B1BCD-E987-46DE-8460-02CE83D5492E}">
      <dsp:nvSpPr>
        <dsp:cNvPr id="0" name=""/>
        <dsp:cNvSpPr/>
      </dsp:nvSpPr>
      <dsp:spPr>
        <a:xfrm>
          <a:off x="0" y="3405069"/>
          <a:ext cx="10515600" cy="393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Strategic Use</a:t>
          </a:r>
          <a:endParaRPr lang="en-US" sz="1600" kern="1200"/>
        </a:p>
      </dsp:txBody>
      <dsp:txXfrm>
        <a:off x="19191" y="3424260"/>
        <a:ext cx="10477218" cy="354738"/>
      </dsp:txXfrm>
    </dsp:sp>
    <dsp:sp modelId="{E77451ED-39AB-480E-86C6-4846618B109E}">
      <dsp:nvSpPr>
        <dsp:cNvPr id="0" name=""/>
        <dsp:cNvSpPr/>
      </dsp:nvSpPr>
      <dsp:spPr>
        <a:xfrm>
          <a:off x="0" y="3798189"/>
          <a:ext cx="10515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Frequently used in complex group restructurings</a:t>
          </a:r>
        </a:p>
        <a:p>
          <a:pPr marL="114300" lvl="1" indent="-114300" algn="l" defTabSz="533400">
            <a:lnSpc>
              <a:spcPct val="90000"/>
            </a:lnSpc>
            <a:spcBef>
              <a:spcPct val="0"/>
            </a:spcBef>
            <a:spcAft>
              <a:spcPct val="20000"/>
            </a:spcAft>
            <a:buChar char="•"/>
          </a:pPr>
          <a:r>
            <a:rPr lang="en-US" sz="1200" kern="1200"/>
            <a:t>Helps mitigate the lack of stay protection for third parties</a:t>
          </a:r>
        </a:p>
      </dsp:txBody>
      <dsp:txXfrm>
        <a:off x="0" y="3798189"/>
        <a:ext cx="10515600" cy="414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5E99-ED24-4638-9731-CC61BBF2A9EC}">
      <dsp:nvSpPr>
        <dsp:cNvPr id="0" name=""/>
        <dsp:cNvSpPr/>
      </dsp:nvSpPr>
      <dsp:spPr>
        <a:xfrm>
          <a:off x="0" y="90618"/>
          <a:ext cx="5115491" cy="687960"/>
        </a:xfrm>
        <a:prstGeom prst="roundRect">
          <a:avLst/>
        </a:prstGeom>
        <a:solidFill>
          <a:srgbClr val="00944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Recognition Abroad</a:t>
          </a:r>
          <a:endParaRPr lang="en-US" sz="2800" kern="1200"/>
        </a:p>
      </dsp:txBody>
      <dsp:txXfrm>
        <a:off x="33583" y="124201"/>
        <a:ext cx="5048325" cy="620794"/>
      </dsp:txXfrm>
    </dsp:sp>
    <dsp:sp modelId="{91EB70F2-12CA-43D7-9726-75C928C1721D}">
      <dsp:nvSpPr>
        <dsp:cNvPr id="0" name=""/>
        <dsp:cNvSpPr/>
      </dsp:nvSpPr>
      <dsp:spPr>
        <a:xfrm>
          <a:off x="0" y="778578"/>
          <a:ext cx="5115491"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Brazilian-style consolidation has not blocked recognition under the UNCITRAL Model Law</a:t>
          </a:r>
        </a:p>
      </dsp:txBody>
      <dsp:txXfrm>
        <a:off x="0" y="778578"/>
        <a:ext cx="5115491" cy="1014300"/>
      </dsp:txXfrm>
    </dsp:sp>
    <dsp:sp modelId="{462AC380-25CF-4B53-A81A-B8E292D6DADD}">
      <dsp:nvSpPr>
        <dsp:cNvPr id="0" name=""/>
        <dsp:cNvSpPr/>
      </dsp:nvSpPr>
      <dsp:spPr>
        <a:xfrm>
          <a:off x="0" y="1792878"/>
          <a:ext cx="5115491" cy="687960"/>
        </a:xfrm>
        <a:prstGeom prst="roundRect">
          <a:avLst/>
        </a:prstGeom>
        <a:solidFill>
          <a:srgbClr val="FFCB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a:t>Public Policy Considerations</a:t>
          </a:r>
          <a:endParaRPr lang="en-US" sz="2800" kern="1200"/>
        </a:p>
      </dsp:txBody>
      <dsp:txXfrm>
        <a:off x="33583" y="1826461"/>
        <a:ext cx="5048325" cy="620794"/>
      </dsp:txXfrm>
    </dsp:sp>
    <dsp:sp modelId="{13C49284-6198-462B-9402-81161D5BCE1B}">
      <dsp:nvSpPr>
        <dsp:cNvPr id="0" name=""/>
        <dsp:cNvSpPr/>
      </dsp:nvSpPr>
      <dsp:spPr>
        <a:xfrm>
          <a:off x="0" y="2480838"/>
          <a:ext cx="5115491" cy="237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Brazilian law </a:t>
          </a:r>
          <a:r>
            <a:rPr lang="en-US" sz="2200" b="1" kern="1200"/>
            <a:t>does not allow</a:t>
          </a:r>
          <a:r>
            <a:rPr lang="en-US" sz="2200" kern="1200"/>
            <a:t> extension of the stay to non-debtors</a:t>
          </a:r>
        </a:p>
        <a:p>
          <a:pPr marL="228600" lvl="1" indent="-228600" algn="l" defTabSz="977900">
            <a:lnSpc>
              <a:spcPct val="90000"/>
            </a:lnSpc>
            <a:spcBef>
              <a:spcPct val="0"/>
            </a:spcBef>
            <a:spcAft>
              <a:spcPct val="20000"/>
            </a:spcAft>
            <a:buChar char="•"/>
          </a:pPr>
          <a:r>
            <a:rPr lang="en-US" sz="2200" kern="1200"/>
            <a:t>Potential friction with jurisdictions that permit broader stays</a:t>
          </a:r>
        </a:p>
        <a:p>
          <a:pPr marL="228600" lvl="1" indent="-228600" algn="l" defTabSz="977900">
            <a:lnSpc>
              <a:spcPct val="90000"/>
            </a:lnSpc>
            <a:spcBef>
              <a:spcPct val="0"/>
            </a:spcBef>
            <a:spcAft>
              <a:spcPct val="20000"/>
            </a:spcAft>
            <a:buChar char="•"/>
          </a:pPr>
          <a:r>
            <a:rPr lang="en-US" sz="2200" kern="1200"/>
            <a:t>Could trigger </a:t>
          </a:r>
          <a:r>
            <a:rPr lang="en-US" sz="2200" b="1" kern="1200"/>
            <a:t>public policy objections</a:t>
          </a:r>
          <a:r>
            <a:rPr lang="en-US" sz="2200" kern="1200"/>
            <a:t> in future recognition proceedings</a:t>
          </a:r>
        </a:p>
      </dsp:txBody>
      <dsp:txXfrm>
        <a:off x="0" y="2480838"/>
        <a:ext cx="5115491" cy="23763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17903-E092-9948-74C5-0F3894353F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399025-1CC3-F92F-88A4-8B874E31F9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3D647E-2402-CE94-4DF2-44701E6F081A}"/>
              </a:ext>
            </a:extLst>
          </p:cNvPr>
          <p:cNvSpPr>
            <a:spLocks noGrp="1"/>
          </p:cNvSpPr>
          <p:nvPr>
            <p:ph type="dt" sz="half" idx="10"/>
          </p:nvPr>
        </p:nvSpPr>
        <p:spPr/>
        <p:txBody>
          <a:bodyPr/>
          <a:lstStyle/>
          <a:p>
            <a:fld id="{1DB8BCFD-BC33-4522-B093-4B03FF1FAAE8}" type="datetimeFigureOut">
              <a:rPr lang="en-GB" smtClean="0"/>
              <a:t>30/05/25</a:t>
            </a:fld>
            <a:endParaRPr lang="en-GB"/>
          </a:p>
        </p:txBody>
      </p:sp>
      <p:sp>
        <p:nvSpPr>
          <p:cNvPr id="5" name="Footer Placeholder 4">
            <a:extLst>
              <a:ext uri="{FF2B5EF4-FFF2-40B4-BE49-F238E27FC236}">
                <a16:creationId xmlns:a16="http://schemas.microsoft.com/office/drawing/2014/main" id="{6BAE3947-C754-B351-8249-C6CF788A50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03EB99-E869-156A-A124-326E2D543601}"/>
              </a:ext>
            </a:extLst>
          </p:cNvPr>
          <p:cNvSpPr>
            <a:spLocks noGrp="1"/>
          </p:cNvSpPr>
          <p:nvPr>
            <p:ph type="sldNum" sz="quarter" idx="12"/>
          </p:nvPr>
        </p:nvSpPr>
        <p:spPr/>
        <p:txBody>
          <a:bodyPr/>
          <a:lstStyle/>
          <a:p>
            <a:fld id="{84524260-BEED-4AFD-B388-DA592A56760D}" type="slidenum">
              <a:rPr lang="en-GB" smtClean="0"/>
              <a:t>‹#›</a:t>
            </a:fld>
            <a:endParaRPr lang="en-GB"/>
          </a:p>
        </p:txBody>
      </p:sp>
    </p:spTree>
    <p:extLst>
      <p:ext uri="{BB962C8B-B14F-4D97-AF65-F5344CB8AC3E}">
        <p14:creationId xmlns:p14="http://schemas.microsoft.com/office/powerpoint/2010/main" val="138467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31ED-B981-850D-7117-317A129958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05B707-F59C-E389-1C04-09F1E34F5B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83E478-301D-D2FD-C13D-54F1209326E7}"/>
              </a:ext>
            </a:extLst>
          </p:cNvPr>
          <p:cNvSpPr>
            <a:spLocks noGrp="1"/>
          </p:cNvSpPr>
          <p:nvPr>
            <p:ph type="dt" sz="half" idx="10"/>
          </p:nvPr>
        </p:nvSpPr>
        <p:spPr/>
        <p:txBody>
          <a:bodyPr/>
          <a:lstStyle/>
          <a:p>
            <a:fld id="{1DB8BCFD-BC33-4522-B093-4B03FF1FAAE8}" type="datetimeFigureOut">
              <a:rPr lang="en-GB" smtClean="0"/>
              <a:t>30/05/25</a:t>
            </a:fld>
            <a:endParaRPr lang="en-GB"/>
          </a:p>
        </p:txBody>
      </p:sp>
      <p:sp>
        <p:nvSpPr>
          <p:cNvPr id="5" name="Footer Placeholder 4">
            <a:extLst>
              <a:ext uri="{FF2B5EF4-FFF2-40B4-BE49-F238E27FC236}">
                <a16:creationId xmlns:a16="http://schemas.microsoft.com/office/drawing/2014/main" id="{EA64F51F-7B4F-A9C8-8355-059211E77F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D8567B-EC2A-268C-F227-88F038954AEF}"/>
              </a:ext>
            </a:extLst>
          </p:cNvPr>
          <p:cNvSpPr>
            <a:spLocks noGrp="1"/>
          </p:cNvSpPr>
          <p:nvPr>
            <p:ph type="sldNum" sz="quarter" idx="12"/>
          </p:nvPr>
        </p:nvSpPr>
        <p:spPr/>
        <p:txBody>
          <a:bodyPr/>
          <a:lstStyle/>
          <a:p>
            <a:fld id="{84524260-BEED-4AFD-B388-DA592A56760D}" type="slidenum">
              <a:rPr lang="en-GB" smtClean="0"/>
              <a:t>‹#›</a:t>
            </a:fld>
            <a:endParaRPr lang="en-GB"/>
          </a:p>
        </p:txBody>
      </p:sp>
    </p:spTree>
    <p:extLst>
      <p:ext uri="{BB962C8B-B14F-4D97-AF65-F5344CB8AC3E}">
        <p14:creationId xmlns:p14="http://schemas.microsoft.com/office/powerpoint/2010/main" val="395614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DEA2D3-C49F-BD03-ABEE-21F6D372FA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8CAA51-7BD8-375E-6CAC-9097A5C5A3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958818-B9E8-7FA7-AC4F-B0735A3D67A8}"/>
              </a:ext>
            </a:extLst>
          </p:cNvPr>
          <p:cNvSpPr>
            <a:spLocks noGrp="1"/>
          </p:cNvSpPr>
          <p:nvPr>
            <p:ph type="dt" sz="half" idx="10"/>
          </p:nvPr>
        </p:nvSpPr>
        <p:spPr/>
        <p:txBody>
          <a:bodyPr/>
          <a:lstStyle/>
          <a:p>
            <a:fld id="{1DB8BCFD-BC33-4522-B093-4B03FF1FAAE8}" type="datetimeFigureOut">
              <a:rPr lang="en-GB" smtClean="0"/>
              <a:t>30/05/25</a:t>
            </a:fld>
            <a:endParaRPr lang="en-GB"/>
          </a:p>
        </p:txBody>
      </p:sp>
      <p:sp>
        <p:nvSpPr>
          <p:cNvPr id="5" name="Footer Placeholder 4">
            <a:extLst>
              <a:ext uri="{FF2B5EF4-FFF2-40B4-BE49-F238E27FC236}">
                <a16:creationId xmlns:a16="http://schemas.microsoft.com/office/drawing/2014/main" id="{7524AA84-EBB1-8CB5-52AD-A9D26EDD28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03553C-EDDF-780F-E3D6-191EA9E9D488}"/>
              </a:ext>
            </a:extLst>
          </p:cNvPr>
          <p:cNvSpPr>
            <a:spLocks noGrp="1"/>
          </p:cNvSpPr>
          <p:nvPr>
            <p:ph type="sldNum" sz="quarter" idx="12"/>
          </p:nvPr>
        </p:nvSpPr>
        <p:spPr/>
        <p:txBody>
          <a:bodyPr/>
          <a:lstStyle/>
          <a:p>
            <a:fld id="{84524260-BEED-4AFD-B388-DA592A56760D}" type="slidenum">
              <a:rPr lang="en-GB" smtClean="0"/>
              <a:t>‹#›</a:t>
            </a:fld>
            <a:endParaRPr lang="en-GB"/>
          </a:p>
        </p:txBody>
      </p:sp>
    </p:spTree>
    <p:extLst>
      <p:ext uri="{BB962C8B-B14F-4D97-AF65-F5344CB8AC3E}">
        <p14:creationId xmlns:p14="http://schemas.microsoft.com/office/powerpoint/2010/main" val="96806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66B5-4233-BA4F-E509-14A2CA54BD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7F3C7C-9E5C-BD44-B614-C69B079356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E6BB9C-DC21-5752-C1C7-8BF16F272F7E}"/>
              </a:ext>
            </a:extLst>
          </p:cNvPr>
          <p:cNvSpPr>
            <a:spLocks noGrp="1"/>
          </p:cNvSpPr>
          <p:nvPr>
            <p:ph type="dt" sz="half" idx="10"/>
          </p:nvPr>
        </p:nvSpPr>
        <p:spPr/>
        <p:txBody>
          <a:bodyPr/>
          <a:lstStyle/>
          <a:p>
            <a:fld id="{1DB8BCFD-BC33-4522-B093-4B03FF1FAAE8}" type="datetimeFigureOut">
              <a:rPr lang="en-GB" smtClean="0"/>
              <a:t>30/05/25</a:t>
            </a:fld>
            <a:endParaRPr lang="en-GB"/>
          </a:p>
        </p:txBody>
      </p:sp>
      <p:sp>
        <p:nvSpPr>
          <p:cNvPr id="5" name="Footer Placeholder 4">
            <a:extLst>
              <a:ext uri="{FF2B5EF4-FFF2-40B4-BE49-F238E27FC236}">
                <a16:creationId xmlns:a16="http://schemas.microsoft.com/office/drawing/2014/main" id="{2DEBD286-F9A4-61EC-8B34-EE522D554F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900F5F-F7DE-93AE-F4AF-1FB2E389B3B4}"/>
              </a:ext>
            </a:extLst>
          </p:cNvPr>
          <p:cNvSpPr>
            <a:spLocks noGrp="1"/>
          </p:cNvSpPr>
          <p:nvPr>
            <p:ph type="sldNum" sz="quarter" idx="12"/>
          </p:nvPr>
        </p:nvSpPr>
        <p:spPr/>
        <p:txBody>
          <a:bodyPr/>
          <a:lstStyle/>
          <a:p>
            <a:fld id="{84524260-BEED-4AFD-B388-DA592A56760D}" type="slidenum">
              <a:rPr lang="en-GB" smtClean="0"/>
              <a:t>‹#›</a:t>
            </a:fld>
            <a:endParaRPr lang="en-GB"/>
          </a:p>
        </p:txBody>
      </p:sp>
    </p:spTree>
    <p:extLst>
      <p:ext uri="{BB962C8B-B14F-4D97-AF65-F5344CB8AC3E}">
        <p14:creationId xmlns:p14="http://schemas.microsoft.com/office/powerpoint/2010/main" val="114573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022E6-E5A8-FDC6-98EF-5B7096402D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5FCC26-BA30-4B6E-5EC3-AE51F5280C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9AA327-A2DF-3E93-77AA-01E34FD68269}"/>
              </a:ext>
            </a:extLst>
          </p:cNvPr>
          <p:cNvSpPr>
            <a:spLocks noGrp="1"/>
          </p:cNvSpPr>
          <p:nvPr>
            <p:ph type="dt" sz="half" idx="10"/>
          </p:nvPr>
        </p:nvSpPr>
        <p:spPr/>
        <p:txBody>
          <a:bodyPr/>
          <a:lstStyle/>
          <a:p>
            <a:fld id="{1DB8BCFD-BC33-4522-B093-4B03FF1FAAE8}" type="datetimeFigureOut">
              <a:rPr lang="en-GB" smtClean="0"/>
              <a:t>30/05/25</a:t>
            </a:fld>
            <a:endParaRPr lang="en-GB"/>
          </a:p>
        </p:txBody>
      </p:sp>
      <p:sp>
        <p:nvSpPr>
          <p:cNvPr id="5" name="Footer Placeholder 4">
            <a:extLst>
              <a:ext uri="{FF2B5EF4-FFF2-40B4-BE49-F238E27FC236}">
                <a16:creationId xmlns:a16="http://schemas.microsoft.com/office/drawing/2014/main" id="{D5C3EC49-B121-CBAD-04F4-82B87A1C4B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43A899-A908-D5C6-ED49-D6CD8E400445}"/>
              </a:ext>
            </a:extLst>
          </p:cNvPr>
          <p:cNvSpPr>
            <a:spLocks noGrp="1"/>
          </p:cNvSpPr>
          <p:nvPr>
            <p:ph type="sldNum" sz="quarter" idx="12"/>
          </p:nvPr>
        </p:nvSpPr>
        <p:spPr/>
        <p:txBody>
          <a:bodyPr/>
          <a:lstStyle/>
          <a:p>
            <a:fld id="{84524260-BEED-4AFD-B388-DA592A56760D}" type="slidenum">
              <a:rPr lang="en-GB" smtClean="0"/>
              <a:t>‹#›</a:t>
            </a:fld>
            <a:endParaRPr lang="en-GB"/>
          </a:p>
        </p:txBody>
      </p:sp>
    </p:spTree>
    <p:extLst>
      <p:ext uri="{BB962C8B-B14F-4D97-AF65-F5344CB8AC3E}">
        <p14:creationId xmlns:p14="http://schemas.microsoft.com/office/powerpoint/2010/main" val="397473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A580-5078-3E67-5645-DECCD844E4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AE021-B6C2-38CA-873B-C1052F092A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8D4BF6-0F81-E726-40FD-DB0CC3EC11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6EC173-B97C-1518-EA74-8F482D17138D}"/>
              </a:ext>
            </a:extLst>
          </p:cNvPr>
          <p:cNvSpPr>
            <a:spLocks noGrp="1"/>
          </p:cNvSpPr>
          <p:nvPr>
            <p:ph type="dt" sz="half" idx="10"/>
          </p:nvPr>
        </p:nvSpPr>
        <p:spPr/>
        <p:txBody>
          <a:bodyPr/>
          <a:lstStyle/>
          <a:p>
            <a:fld id="{1DB8BCFD-BC33-4522-B093-4B03FF1FAAE8}" type="datetimeFigureOut">
              <a:rPr lang="en-GB" smtClean="0"/>
              <a:t>30/05/25</a:t>
            </a:fld>
            <a:endParaRPr lang="en-GB"/>
          </a:p>
        </p:txBody>
      </p:sp>
      <p:sp>
        <p:nvSpPr>
          <p:cNvPr id="6" name="Footer Placeholder 5">
            <a:extLst>
              <a:ext uri="{FF2B5EF4-FFF2-40B4-BE49-F238E27FC236}">
                <a16:creationId xmlns:a16="http://schemas.microsoft.com/office/drawing/2014/main" id="{3960820B-BE81-C95F-1811-16B95362E3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6347ED-CED5-64B6-5721-AFAAE64DE2B0}"/>
              </a:ext>
            </a:extLst>
          </p:cNvPr>
          <p:cNvSpPr>
            <a:spLocks noGrp="1"/>
          </p:cNvSpPr>
          <p:nvPr>
            <p:ph type="sldNum" sz="quarter" idx="12"/>
          </p:nvPr>
        </p:nvSpPr>
        <p:spPr/>
        <p:txBody>
          <a:bodyPr/>
          <a:lstStyle/>
          <a:p>
            <a:fld id="{84524260-BEED-4AFD-B388-DA592A56760D}" type="slidenum">
              <a:rPr lang="en-GB" smtClean="0"/>
              <a:t>‹#›</a:t>
            </a:fld>
            <a:endParaRPr lang="en-GB"/>
          </a:p>
        </p:txBody>
      </p:sp>
    </p:spTree>
    <p:extLst>
      <p:ext uri="{BB962C8B-B14F-4D97-AF65-F5344CB8AC3E}">
        <p14:creationId xmlns:p14="http://schemas.microsoft.com/office/powerpoint/2010/main" val="391358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BE9E1-605D-E22C-3CE8-06C0549C6E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BDD7D3-76C9-BEB1-ADDB-AF75F7E344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382C9B-0D30-E6E2-8DA9-5486D27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3C0C54-BE80-059E-8C61-2A0F5F60F2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81CD0A-99D1-2C97-C3C5-3994AC87A8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6DF5A4-D861-3D2B-58CE-B5A8630EEF8E}"/>
              </a:ext>
            </a:extLst>
          </p:cNvPr>
          <p:cNvSpPr>
            <a:spLocks noGrp="1"/>
          </p:cNvSpPr>
          <p:nvPr>
            <p:ph type="dt" sz="half" idx="10"/>
          </p:nvPr>
        </p:nvSpPr>
        <p:spPr/>
        <p:txBody>
          <a:bodyPr/>
          <a:lstStyle/>
          <a:p>
            <a:fld id="{1DB8BCFD-BC33-4522-B093-4B03FF1FAAE8}" type="datetimeFigureOut">
              <a:rPr lang="en-GB" smtClean="0"/>
              <a:t>30/05/25</a:t>
            </a:fld>
            <a:endParaRPr lang="en-GB"/>
          </a:p>
        </p:txBody>
      </p:sp>
      <p:sp>
        <p:nvSpPr>
          <p:cNvPr id="8" name="Footer Placeholder 7">
            <a:extLst>
              <a:ext uri="{FF2B5EF4-FFF2-40B4-BE49-F238E27FC236}">
                <a16:creationId xmlns:a16="http://schemas.microsoft.com/office/drawing/2014/main" id="{213BF936-5DD3-1798-B693-94410EBF26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49C91-375B-C9AE-0D20-D7A7A0CA0184}"/>
              </a:ext>
            </a:extLst>
          </p:cNvPr>
          <p:cNvSpPr>
            <a:spLocks noGrp="1"/>
          </p:cNvSpPr>
          <p:nvPr>
            <p:ph type="sldNum" sz="quarter" idx="12"/>
          </p:nvPr>
        </p:nvSpPr>
        <p:spPr/>
        <p:txBody>
          <a:bodyPr/>
          <a:lstStyle/>
          <a:p>
            <a:fld id="{84524260-BEED-4AFD-B388-DA592A56760D}" type="slidenum">
              <a:rPr lang="en-GB" smtClean="0"/>
              <a:t>‹#›</a:t>
            </a:fld>
            <a:endParaRPr lang="en-GB"/>
          </a:p>
        </p:txBody>
      </p:sp>
    </p:spTree>
    <p:extLst>
      <p:ext uri="{BB962C8B-B14F-4D97-AF65-F5344CB8AC3E}">
        <p14:creationId xmlns:p14="http://schemas.microsoft.com/office/powerpoint/2010/main" val="237375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EBF56-DEDE-399A-EE1C-309B1615BB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716D0F-7C19-A419-1AED-8DAC20FBD128}"/>
              </a:ext>
            </a:extLst>
          </p:cNvPr>
          <p:cNvSpPr>
            <a:spLocks noGrp="1"/>
          </p:cNvSpPr>
          <p:nvPr>
            <p:ph type="dt" sz="half" idx="10"/>
          </p:nvPr>
        </p:nvSpPr>
        <p:spPr/>
        <p:txBody>
          <a:bodyPr/>
          <a:lstStyle/>
          <a:p>
            <a:fld id="{1DB8BCFD-BC33-4522-B093-4B03FF1FAAE8}" type="datetimeFigureOut">
              <a:rPr lang="en-GB" smtClean="0"/>
              <a:t>30/05/25</a:t>
            </a:fld>
            <a:endParaRPr lang="en-GB"/>
          </a:p>
        </p:txBody>
      </p:sp>
      <p:sp>
        <p:nvSpPr>
          <p:cNvPr id="4" name="Footer Placeholder 3">
            <a:extLst>
              <a:ext uri="{FF2B5EF4-FFF2-40B4-BE49-F238E27FC236}">
                <a16:creationId xmlns:a16="http://schemas.microsoft.com/office/drawing/2014/main" id="{79E64EE6-8DCE-0768-419E-3B03BC1744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FF640E-06CF-241A-30D1-A967C917CA35}"/>
              </a:ext>
            </a:extLst>
          </p:cNvPr>
          <p:cNvSpPr>
            <a:spLocks noGrp="1"/>
          </p:cNvSpPr>
          <p:nvPr>
            <p:ph type="sldNum" sz="quarter" idx="12"/>
          </p:nvPr>
        </p:nvSpPr>
        <p:spPr/>
        <p:txBody>
          <a:bodyPr/>
          <a:lstStyle/>
          <a:p>
            <a:fld id="{84524260-BEED-4AFD-B388-DA592A56760D}" type="slidenum">
              <a:rPr lang="en-GB" smtClean="0"/>
              <a:t>‹#›</a:t>
            </a:fld>
            <a:endParaRPr lang="en-GB"/>
          </a:p>
        </p:txBody>
      </p:sp>
    </p:spTree>
    <p:extLst>
      <p:ext uri="{BB962C8B-B14F-4D97-AF65-F5344CB8AC3E}">
        <p14:creationId xmlns:p14="http://schemas.microsoft.com/office/powerpoint/2010/main" val="248717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02BAD-E0D8-2399-9407-0A17D5316066}"/>
              </a:ext>
            </a:extLst>
          </p:cNvPr>
          <p:cNvSpPr>
            <a:spLocks noGrp="1"/>
          </p:cNvSpPr>
          <p:nvPr>
            <p:ph type="dt" sz="half" idx="10"/>
          </p:nvPr>
        </p:nvSpPr>
        <p:spPr/>
        <p:txBody>
          <a:bodyPr/>
          <a:lstStyle/>
          <a:p>
            <a:fld id="{1DB8BCFD-BC33-4522-B093-4B03FF1FAAE8}" type="datetimeFigureOut">
              <a:rPr lang="en-GB" smtClean="0"/>
              <a:t>30/05/25</a:t>
            </a:fld>
            <a:endParaRPr lang="en-GB"/>
          </a:p>
        </p:txBody>
      </p:sp>
      <p:sp>
        <p:nvSpPr>
          <p:cNvPr id="3" name="Footer Placeholder 2">
            <a:extLst>
              <a:ext uri="{FF2B5EF4-FFF2-40B4-BE49-F238E27FC236}">
                <a16:creationId xmlns:a16="http://schemas.microsoft.com/office/drawing/2014/main" id="{A1B1D92B-8FA0-25BB-05F9-7C565AFB99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0D0EAB-DB93-E5D1-4F90-C69AF649883E}"/>
              </a:ext>
            </a:extLst>
          </p:cNvPr>
          <p:cNvSpPr>
            <a:spLocks noGrp="1"/>
          </p:cNvSpPr>
          <p:nvPr>
            <p:ph type="sldNum" sz="quarter" idx="12"/>
          </p:nvPr>
        </p:nvSpPr>
        <p:spPr/>
        <p:txBody>
          <a:bodyPr/>
          <a:lstStyle/>
          <a:p>
            <a:fld id="{84524260-BEED-4AFD-B388-DA592A56760D}" type="slidenum">
              <a:rPr lang="en-GB" smtClean="0"/>
              <a:t>‹#›</a:t>
            </a:fld>
            <a:endParaRPr lang="en-GB"/>
          </a:p>
        </p:txBody>
      </p:sp>
    </p:spTree>
    <p:extLst>
      <p:ext uri="{BB962C8B-B14F-4D97-AF65-F5344CB8AC3E}">
        <p14:creationId xmlns:p14="http://schemas.microsoft.com/office/powerpoint/2010/main" val="255761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8C19-3D84-622E-EE13-4C3316A08C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21E560-4CE7-3806-1DA9-5D919E3856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40C469-E6C7-7FDB-DC36-C91E521F9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0C0DE-7B60-83EF-29C8-54E2EC8C289B}"/>
              </a:ext>
            </a:extLst>
          </p:cNvPr>
          <p:cNvSpPr>
            <a:spLocks noGrp="1"/>
          </p:cNvSpPr>
          <p:nvPr>
            <p:ph type="dt" sz="half" idx="10"/>
          </p:nvPr>
        </p:nvSpPr>
        <p:spPr/>
        <p:txBody>
          <a:bodyPr/>
          <a:lstStyle/>
          <a:p>
            <a:fld id="{1DB8BCFD-BC33-4522-B093-4B03FF1FAAE8}" type="datetimeFigureOut">
              <a:rPr lang="en-GB" smtClean="0"/>
              <a:t>30/05/25</a:t>
            </a:fld>
            <a:endParaRPr lang="en-GB"/>
          </a:p>
        </p:txBody>
      </p:sp>
      <p:sp>
        <p:nvSpPr>
          <p:cNvPr id="6" name="Footer Placeholder 5">
            <a:extLst>
              <a:ext uri="{FF2B5EF4-FFF2-40B4-BE49-F238E27FC236}">
                <a16:creationId xmlns:a16="http://schemas.microsoft.com/office/drawing/2014/main" id="{DFCC8658-B0ED-93C3-D588-62E33AF20D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02C0DE-34AA-7BC5-7E45-3A075B8C5C77}"/>
              </a:ext>
            </a:extLst>
          </p:cNvPr>
          <p:cNvSpPr>
            <a:spLocks noGrp="1"/>
          </p:cNvSpPr>
          <p:nvPr>
            <p:ph type="sldNum" sz="quarter" idx="12"/>
          </p:nvPr>
        </p:nvSpPr>
        <p:spPr/>
        <p:txBody>
          <a:bodyPr/>
          <a:lstStyle/>
          <a:p>
            <a:fld id="{84524260-BEED-4AFD-B388-DA592A56760D}" type="slidenum">
              <a:rPr lang="en-GB" smtClean="0"/>
              <a:t>‹#›</a:t>
            </a:fld>
            <a:endParaRPr lang="en-GB"/>
          </a:p>
        </p:txBody>
      </p:sp>
    </p:spTree>
    <p:extLst>
      <p:ext uri="{BB962C8B-B14F-4D97-AF65-F5344CB8AC3E}">
        <p14:creationId xmlns:p14="http://schemas.microsoft.com/office/powerpoint/2010/main" val="69374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46A09-CC36-EF91-61FA-3743E61A39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4556A0-BF50-FA90-29BC-683DDC71E6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D5C2C8-88EE-2E0C-B1BB-2F62740CE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F0078-AF46-875F-21A9-DE05B568BBC3}"/>
              </a:ext>
            </a:extLst>
          </p:cNvPr>
          <p:cNvSpPr>
            <a:spLocks noGrp="1"/>
          </p:cNvSpPr>
          <p:nvPr>
            <p:ph type="dt" sz="half" idx="10"/>
          </p:nvPr>
        </p:nvSpPr>
        <p:spPr/>
        <p:txBody>
          <a:bodyPr/>
          <a:lstStyle/>
          <a:p>
            <a:fld id="{1DB8BCFD-BC33-4522-B093-4B03FF1FAAE8}" type="datetimeFigureOut">
              <a:rPr lang="en-GB" smtClean="0"/>
              <a:t>30/05/25</a:t>
            </a:fld>
            <a:endParaRPr lang="en-GB"/>
          </a:p>
        </p:txBody>
      </p:sp>
      <p:sp>
        <p:nvSpPr>
          <p:cNvPr id="6" name="Footer Placeholder 5">
            <a:extLst>
              <a:ext uri="{FF2B5EF4-FFF2-40B4-BE49-F238E27FC236}">
                <a16:creationId xmlns:a16="http://schemas.microsoft.com/office/drawing/2014/main" id="{464BC8BD-8504-F376-AE91-7AE3F28BF0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BC3CF4-D8F9-A1C3-1181-DB2C6C3CB74A}"/>
              </a:ext>
            </a:extLst>
          </p:cNvPr>
          <p:cNvSpPr>
            <a:spLocks noGrp="1"/>
          </p:cNvSpPr>
          <p:nvPr>
            <p:ph type="sldNum" sz="quarter" idx="12"/>
          </p:nvPr>
        </p:nvSpPr>
        <p:spPr/>
        <p:txBody>
          <a:bodyPr/>
          <a:lstStyle/>
          <a:p>
            <a:fld id="{84524260-BEED-4AFD-B388-DA592A56760D}" type="slidenum">
              <a:rPr lang="en-GB" smtClean="0"/>
              <a:t>‹#›</a:t>
            </a:fld>
            <a:endParaRPr lang="en-GB"/>
          </a:p>
        </p:txBody>
      </p:sp>
    </p:spTree>
    <p:extLst>
      <p:ext uri="{BB962C8B-B14F-4D97-AF65-F5344CB8AC3E}">
        <p14:creationId xmlns:p14="http://schemas.microsoft.com/office/powerpoint/2010/main" val="7196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C70D5-3675-D4C8-DDE1-6868EF08A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DFCE4C-C4FD-29E6-1526-89BC54B177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0AFD7E-05D1-44C8-4F5C-E3392B704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B8BCFD-BC33-4522-B093-4B03FF1FAAE8}" type="datetimeFigureOut">
              <a:rPr lang="en-GB" smtClean="0"/>
              <a:t>30/05/25</a:t>
            </a:fld>
            <a:endParaRPr lang="en-GB"/>
          </a:p>
        </p:txBody>
      </p:sp>
      <p:sp>
        <p:nvSpPr>
          <p:cNvPr id="5" name="Footer Placeholder 4">
            <a:extLst>
              <a:ext uri="{FF2B5EF4-FFF2-40B4-BE49-F238E27FC236}">
                <a16:creationId xmlns:a16="http://schemas.microsoft.com/office/drawing/2014/main" id="{D96E02AC-9183-5288-2F57-6CC456D8A1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691C0A4-D8E7-5D7F-D645-DADF2E69A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524260-BEED-4AFD-B388-DA592A56760D}" type="slidenum">
              <a:rPr lang="en-GB" smtClean="0"/>
              <a:t>‹#›</a:t>
            </a:fld>
            <a:endParaRPr lang="en-GB"/>
          </a:p>
        </p:txBody>
      </p:sp>
    </p:spTree>
    <p:extLst>
      <p:ext uri="{BB962C8B-B14F-4D97-AF65-F5344CB8AC3E}">
        <p14:creationId xmlns:p14="http://schemas.microsoft.com/office/powerpoint/2010/main" val="4206011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0BE7-2716-49B5-CE08-71B8270DD15F}"/>
              </a:ext>
            </a:extLst>
          </p:cNvPr>
          <p:cNvSpPr>
            <a:spLocks noGrp="1"/>
          </p:cNvSpPr>
          <p:nvPr>
            <p:ph type="ctrTitle"/>
          </p:nvPr>
        </p:nvSpPr>
        <p:spPr>
          <a:xfrm>
            <a:off x="1589988" y="242326"/>
            <a:ext cx="9144000" cy="2387600"/>
          </a:xfrm>
        </p:spPr>
        <p:txBody>
          <a:bodyPr>
            <a:normAutofit/>
          </a:bodyPr>
          <a:lstStyle/>
          <a:p>
            <a:r>
              <a:rPr lang="en-US" sz="4800" dirty="0">
                <a:solidFill>
                  <a:schemeClr val="bg1"/>
                </a:solidFill>
              </a:rPr>
              <a:t>Cross-Border Stays, Moratoria, </a:t>
            </a:r>
            <a:r>
              <a:rPr lang="en-US" sz="4800">
                <a:solidFill>
                  <a:schemeClr val="bg1"/>
                </a:solidFill>
              </a:rPr>
              <a:t>and Consolidation:</a:t>
            </a:r>
            <a:endParaRPr lang="en-GB" sz="4800" dirty="0">
              <a:solidFill>
                <a:schemeClr val="bg1"/>
              </a:solidFill>
            </a:endParaRPr>
          </a:p>
        </p:txBody>
      </p:sp>
      <p:sp>
        <p:nvSpPr>
          <p:cNvPr id="3" name="Subtitle 2">
            <a:extLst>
              <a:ext uri="{FF2B5EF4-FFF2-40B4-BE49-F238E27FC236}">
                <a16:creationId xmlns:a16="http://schemas.microsoft.com/office/drawing/2014/main" id="{936F2189-9F2A-F403-8E46-90A16BB9C620}"/>
              </a:ext>
            </a:extLst>
          </p:cNvPr>
          <p:cNvSpPr>
            <a:spLocks noGrp="1"/>
          </p:cNvSpPr>
          <p:nvPr>
            <p:ph type="subTitle" idx="1"/>
          </p:nvPr>
        </p:nvSpPr>
        <p:spPr>
          <a:xfrm>
            <a:off x="1524000" y="2693128"/>
            <a:ext cx="9144000" cy="978840"/>
          </a:xfrm>
        </p:spPr>
        <p:txBody>
          <a:bodyPr>
            <a:normAutofit/>
          </a:bodyPr>
          <a:lstStyle/>
          <a:p>
            <a:r>
              <a:rPr lang="en-US" dirty="0">
                <a:solidFill>
                  <a:schemeClr val="bg1"/>
                </a:solidFill>
              </a:rPr>
              <a:t>Strategic Approaches to Restructuring Across Jurisdictions</a:t>
            </a:r>
            <a:endParaRPr lang="en-GB" dirty="0">
              <a:solidFill>
                <a:schemeClr val="bg1"/>
              </a:solidFill>
            </a:endParaRPr>
          </a:p>
        </p:txBody>
      </p:sp>
      <p:sp>
        <p:nvSpPr>
          <p:cNvPr id="4" name="Content Placeholder 2">
            <a:extLst>
              <a:ext uri="{FF2B5EF4-FFF2-40B4-BE49-F238E27FC236}">
                <a16:creationId xmlns:a16="http://schemas.microsoft.com/office/drawing/2014/main" id="{D20CD3AF-0D24-296F-F57F-D5EC8D650546}"/>
              </a:ext>
            </a:extLst>
          </p:cNvPr>
          <p:cNvSpPr txBox="1">
            <a:spLocks/>
          </p:cNvSpPr>
          <p:nvPr/>
        </p:nvSpPr>
        <p:spPr>
          <a:xfrm>
            <a:off x="3280252" y="4098186"/>
            <a:ext cx="8088473" cy="198859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     </a:t>
            </a:r>
            <a:r>
              <a:rPr lang="en-GB" dirty="0">
                <a:solidFill>
                  <a:schemeClr val="bg1"/>
                </a:solidFill>
              </a:rPr>
              <a:t>Speakers</a:t>
            </a:r>
          </a:p>
          <a:p>
            <a:pPr algn="l"/>
            <a:r>
              <a:rPr lang="en-GB" dirty="0">
                <a:solidFill>
                  <a:schemeClr val="bg1"/>
                </a:solidFill>
              </a:rPr>
              <a:t>        Kathlene Burke – Maples and Calder, Ireland</a:t>
            </a:r>
          </a:p>
          <a:p>
            <a:pPr algn="l"/>
            <a:r>
              <a:rPr lang="en-GB" dirty="0">
                <a:solidFill>
                  <a:schemeClr val="bg1"/>
                </a:solidFill>
              </a:rPr>
              <a:t>         Sabrina </a:t>
            </a:r>
            <a:r>
              <a:rPr lang="en-GB" dirty="0" err="1">
                <a:solidFill>
                  <a:schemeClr val="bg1"/>
                </a:solidFill>
              </a:rPr>
              <a:t>Becue</a:t>
            </a:r>
            <a:r>
              <a:rPr lang="en-GB" dirty="0">
                <a:solidFill>
                  <a:schemeClr val="bg1"/>
                </a:solidFill>
              </a:rPr>
              <a:t> – University of São Paulo, Brazil </a:t>
            </a:r>
          </a:p>
          <a:p>
            <a:pPr algn="l"/>
            <a:r>
              <a:rPr lang="en-GB" dirty="0">
                <a:solidFill>
                  <a:schemeClr val="bg1"/>
                </a:solidFill>
              </a:rPr>
              <a:t>         Nienke Lillington – Conyers Dill &amp; Pearman, Cayman Islands</a:t>
            </a:r>
          </a:p>
          <a:p>
            <a:pPr algn="l"/>
            <a:r>
              <a:rPr lang="en-GB" dirty="0">
                <a:solidFill>
                  <a:schemeClr val="bg1"/>
                </a:solidFill>
              </a:rPr>
              <a:t>      </a:t>
            </a:r>
            <a:r>
              <a:rPr lang="en-GB" dirty="0" err="1">
                <a:solidFill>
                  <a:schemeClr val="bg1"/>
                </a:solidFill>
              </a:rPr>
              <a:t>Dabin</a:t>
            </a:r>
            <a:r>
              <a:rPr lang="en-GB" dirty="0">
                <a:solidFill>
                  <a:schemeClr val="bg1"/>
                </a:solidFill>
              </a:rPr>
              <a:t> Chung – Mayer Brown, USA  </a:t>
            </a:r>
          </a:p>
          <a:p>
            <a:endParaRPr lang="en-GB" dirty="0"/>
          </a:p>
          <a:p>
            <a:endParaRPr lang="en-GB" dirty="0"/>
          </a:p>
        </p:txBody>
      </p:sp>
      <p:pic>
        <p:nvPicPr>
          <p:cNvPr id="4098" name="Picture 2" descr="World globe earth map 19053744 PNG">
            <a:extLst>
              <a:ext uri="{FF2B5EF4-FFF2-40B4-BE49-F238E27FC236}">
                <a16:creationId xmlns:a16="http://schemas.microsoft.com/office/drawing/2014/main" id="{562B0FFA-579D-365B-F1CA-C9C673747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777992"/>
            <a:ext cx="2707925" cy="270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904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5" name="Group 24">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26" name="Freeform: Shape 25">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F36A59C-86E2-5871-3C46-9A288D295750}"/>
              </a:ext>
            </a:extLst>
          </p:cNvPr>
          <p:cNvSpPr>
            <a:spLocks noGrp="1"/>
          </p:cNvSpPr>
          <p:nvPr>
            <p:ph type="title"/>
          </p:nvPr>
        </p:nvSpPr>
        <p:spPr>
          <a:xfrm>
            <a:off x="804672" y="2023236"/>
            <a:ext cx="3659777" cy="2820908"/>
          </a:xfrm>
        </p:spPr>
        <p:txBody>
          <a:bodyPr>
            <a:normAutofit/>
          </a:bodyPr>
          <a:lstStyle/>
          <a:p>
            <a:r>
              <a:rPr lang="en-GB" sz="4000">
                <a:solidFill>
                  <a:schemeClr val="tx2"/>
                </a:solidFill>
              </a:rPr>
              <a:t>Brazil – Cross Border Implications</a:t>
            </a:r>
          </a:p>
        </p:txBody>
      </p:sp>
      <p:graphicFrame>
        <p:nvGraphicFramePr>
          <p:cNvPr id="17" name="Content Placeholder 2">
            <a:extLst>
              <a:ext uri="{FF2B5EF4-FFF2-40B4-BE49-F238E27FC236}">
                <a16:creationId xmlns:a16="http://schemas.microsoft.com/office/drawing/2014/main" id="{510F7B82-BF99-558A-D03D-29761FA41A7E}"/>
              </a:ext>
            </a:extLst>
          </p:cNvPr>
          <p:cNvGraphicFramePr>
            <a:graphicFrameLocks noGrp="1"/>
          </p:cNvGraphicFramePr>
          <p:nvPr>
            <p:ph idx="1"/>
            <p:extLst>
              <p:ext uri="{D42A27DB-BD31-4B8C-83A1-F6EECF244321}">
                <p14:modId xmlns:p14="http://schemas.microsoft.com/office/powerpoint/2010/main" val="3072593608"/>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66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260DB-E784-23BE-7C5E-4976AAF02752}"/>
              </a:ext>
            </a:extLst>
          </p:cNvPr>
          <p:cNvSpPr>
            <a:spLocks noGrp="1"/>
          </p:cNvSpPr>
          <p:nvPr>
            <p:ph type="title"/>
          </p:nvPr>
        </p:nvSpPr>
        <p:spPr/>
        <p:txBody>
          <a:bodyPr>
            <a:normAutofit/>
          </a:bodyPr>
          <a:lstStyle/>
          <a:p>
            <a:r>
              <a:rPr lang="en-GB" dirty="0"/>
              <a:t>Cayman Islands</a:t>
            </a:r>
            <a:br>
              <a:rPr lang="en-GB" dirty="0"/>
            </a:br>
            <a:r>
              <a:rPr lang="en-US" dirty="0"/>
              <a:t>Moratoriums in a Mixed Regime</a:t>
            </a:r>
            <a:endParaRPr lang="en-GB" dirty="0"/>
          </a:p>
        </p:txBody>
      </p:sp>
      <p:graphicFrame>
        <p:nvGraphicFramePr>
          <p:cNvPr id="5" name="Content Placeholder 2">
            <a:extLst>
              <a:ext uri="{FF2B5EF4-FFF2-40B4-BE49-F238E27FC236}">
                <a16:creationId xmlns:a16="http://schemas.microsoft.com/office/drawing/2014/main" id="{6DF1BB98-096E-356A-E5BE-575A29E6DE54}"/>
              </a:ext>
            </a:extLst>
          </p:cNvPr>
          <p:cNvGraphicFramePr>
            <a:graphicFrameLocks noGrp="1"/>
          </p:cNvGraphicFramePr>
          <p:nvPr>
            <p:ph idx="1"/>
            <p:extLst>
              <p:ext uri="{D42A27DB-BD31-4B8C-83A1-F6EECF244321}">
                <p14:modId xmlns:p14="http://schemas.microsoft.com/office/powerpoint/2010/main" val="28732092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60" name="Picture 12" descr="Cayman Islands Flag 1800 x 900mm, Buy Flag of Cayman Islands - Mapworld">
            <a:extLst>
              <a:ext uri="{FF2B5EF4-FFF2-40B4-BE49-F238E27FC236}">
                <a16:creationId xmlns:a16="http://schemas.microsoft.com/office/drawing/2014/main" id="{8660D744-866A-8B2E-D9B9-60EF77B73BE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5299" b="25051"/>
          <a:stretch/>
        </p:blipFill>
        <p:spPr bwMode="auto">
          <a:xfrm>
            <a:off x="8630632" y="322074"/>
            <a:ext cx="2756552" cy="136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16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128FDD-507B-4D5B-DFE1-0C6C4844220A}"/>
              </a:ext>
            </a:extLst>
          </p:cNvPr>
          <p:cNvSpPr>
            <a:spLocks noGrp="1"/>
          </p:cNvSpPr>
          <p:nvPr>
            <p:ph type="title"/>
          </p:nvPr>
        </p:nvSpPr>
        <p:spPr>
          <a:xfrm>
            <a:off x="838200" y="556995"/>
            <a:ext cx="10515600" cy="1133693"/>
          </a:xfrm>
        </p:spPr>
        <p:txBody>
          <a:bodyPr>
            <a:normAutofit/>
          </a:bodyPr>
          <a:lstStyle/>
          <a:p>
            <a:r>
              <a:rPr lang="en-GB" sz="5200"/>
              <a:t>Cayman Islands  Consolidation</a:t>
            </a:r>
          </a:p>
        </p:txBody>
      </p:sp>
      <p:graphicFrame>
        <p:nvGraphicFramePr>
          <p:cNvPr id="5" name="Content Placeholder 2">
            <a:extLst>
              <a:ext uri="{FF2B5EF4-FFF2-40B4-BE49-F238E27FC236}">
                <a16:creationId xmlns:a16="http://schemas.microsoft.com/office/drawing/2014/main" id="{62A478B2-F9AD-B8AD-9FBE-CD0CF3A4DCFD}"/>
              </a:ext>
            </a:extLst>
          </p:cNvPr>
          <p:cNvGraphicFramePr>
            <a:graphicFrameLocks noGrp="1"/>
          </p:cNvGraphicFramePr>
          <p:nvPr>
            <p:ph idx="1"/>
            <p:extLst>
              <p:ext uri="{D42A27DB-BD31-4B8C-83A1-F6EECF244321}">
                <p14:modId xmlns:p14="http://schemas.microsoft.com/office/powerpoint/2010/main" val="35654248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151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A58C44-11BA-DBC7-CDE8-7E939E3C804F}"/>
              </a:ext>
            </a:extLst>
          </p:cNvPr>
          <p:cNvSpPr>
            <a:spLocks noGrp="1"/>
          </p:cNvSpPr>
          <p:nvPr>
            <p:ph type="title"/>
          </p:nvPr>
        </p:nvSpPr>
        <p:spPr>
          <a:xfrm>
            <a:off x="586478" y="1683756"/>
            <a:ext cx="3115265" cy="2396359"/>
          </a:xfrm>
        </p:spPr>
        <p:txBody>
          <a:bodyPr anchor="b">
            <a:normAutofit/>
          </a:bodyPr>
          <a:lstStyle/>
          <a:p>
            <a:pPr algn="r"/>
            <a:r>
              <a:rPr lang="en-GB" sz="4000" dirty="0">
                <a:solidFill>
                  <a:srgbClr val="FFFFFF"/>
                </a:solidFill>
              </a:rPr>
              <a:t>Examples of Different Restructuring Strategies</a:t>
            </a:r>
          </a:p>
        </p:txBody>
      </p:sp>
      <p:graphicFrame>
        <p:nvGraphicFramePr>
          <p:cNvPr id="5" name="Content Placeholder 2">
            <a:extLst>
              <a:ext uri="{FF2B5EF4-FFF2-40B4-BE49-F238E27FC236}">
                <a16:creationId xmlns:a16="http://schemas.microsoft.com/office/drawing/2014/main" id="{8570D3D1-12E0-9CD7-9A46-1ACCFB197C91}"/>
              </a:ext>
            </a:extLst>
          </p:cNvPr>
          <p:cNvGraphicFramePr>
            <a:graphicFrameLocks noGrp="1"/>
          </p:cNvGraphicFramePr>
          <p:nvPr>
            <p:ph idx="1"/>
            <p:extLst>
              <p:ext uri="{D42A27DB-BD31-4B8C-83A1-F6EECF244321}">
                <p14:modId xmlns:p14="http://schemas.microsoft.com/office/powerpoint/2010/main" val="68323546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964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7657E2-004A-3908-9D24-A88870EDBDB2}"/>
              </a:ext>
            </a:extLst>
          </p:cNvPr>
          <p:cNvPicPr>
            <a:picLocks noChangeAspect="1"/>
          </p:cNvPicPr>
          <p:nvPr/>
        </p:nvPicPr>
        <p:blipFill>
          <a:blip r:embed="rId2">
            <a:duotone>
              <a:schemeClr val="bg2">
                <a:shade val="45000"/>
                <a:satMod val="135000"/>
              </a:schemeClr>
              <a:prstClr val="white"/>
            </a:duotone>
          </a:blip>
          <a:srcRect t="15537" b="2046"/>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54D66B-3792-F0A7-E01C-40E2E5A3FBA4}"/>
              </a:ext>
            </a:extLst>
          </p:cNvPr>
          <p:cNvSpPr>
            <a:spLocks noGrp="1"/>
          </p:cNvSpPr>
          <p:nvPr>
            <p:ph type="title"/>
          </p:nvPr>
        </p:nvSpPr>
        <p:spPr>
          <a:xfrm>
            <a:off x="838200" y="365125"/>
            <a:ext cx="10515600" cy="1325563"/>
          </a:xfrm>
        </p:spPr>
        <p:txBody>
          <a:bodyPr>
            <a:normAutofit/>
          </a:bodyPr>
          <a:lstStyle/>
          <a:p>
            <a:r>
              <a:rPr lang="en-GB" dirty="0"/>
              <a:t>Ireland – A Tale of Two Procedures</a:t>
            </a:r>
          </a:p>
        </p:txBody>
      </p:sp>
      <p:graphicFrame>
        <p:nvGraphicFramePr>
          <p:cNvPr id="5" name="Content Placeholder 2">
            <a:extLst>
              <a:ext uri="{FF2B5EF4-FFF2-40B4-BE49-F238E27FC236}">
                <a16:creationId xmlns:a16="http://schemas.microsoft.com/office/drawing/2014/main" id="{191C9AD7-DFAD-5206-17EC-8F5F9C84CEE7}"/>
              </a:ext>
            </a:extLst>
          </p:cNvPr>
          <p:cNvGraphicFramePr>
            <a:graphicFrameLocks noGrp="1"/>
          </p:cNvGraphicFramePr>
          <p:nvPr>
            <p:ph idx="1"/>
            <p:extLst>
              <p:ext uri="{D42A27DB-BD31-4B8C-83A1-F6EECF244321}">
                <p14:modId xmlns:p14="http://schemas.microsoft.com/office/powerpoint/2010/main" val="24281028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Irish EU Ensign l Ireland EU Flag">
            <a:extLst>
              <a:ext uri="{FF2B5EF4-FFF2-40B4-BE49-F238E27FC236}">
                <a16:creationId xmlns:a16="http://schemas.microsoft.com/office/drawing/2014/main" id="{2CCC4048-E1B2-16BA-161E-569A576E6A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10686" y="365125"/>
            <a:ext cx="2443114" cy="122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596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9EF2F-5A5D-C663-3D6B-3973883D42CC}"/>
              </a:ext>
            </a:extLst>
          </p:cNvPr>
          <p:cNvSpPr>
            <a:spLocks noGrp="1"/>
          </p:cNvSpPr>
          <p:nvPr>
            <p:ph type="title"/>
          </p:nvPr>
        </p:nvSpPr>
        <p:spPr/>
        <p:txBody>
          <a:bodyPr/>
          <a:lstStyle/>
          <a:p>
            <a:r>
              <a:rPr lang="en-GB" dirty="0"/>
              <a:t>Ireland – Moratoria / Stay</a:t>
            </a:r>
          </a:p>
        </p:txBody>
      </p:sp>
      <p:graphicFrame>
        <p:nvGraphicFramePr>
          <p:cNvPr id="11" name="Content Placeholder 10">
            <a:extLst>
              <a:ext uri="{FF2B5EF4-FFF2-40B4-BE49-F238E27FC236}">
                <a16:creationId xmlns:a16="http://schemas.microsoft.com/office/drawing/2014/main" id="{EA5DDEA8-4AA2-CED3-32D1-AAA866EC82E3}"/>
              </a:ext>
            </a:extLst>
          </p:cNvPr>
          <p:cNvGraphicFramePr>
            <a:graphicFrameLocks noGrp="1"/>
          </p:cNvGraphicFramePr>
          <p:nvPr>
            <p:ph idx="1"/>
            <p:extLst>
              <p:ext uri="{D42A27DB-BD31-4B8C-83A1-F6EECF244321}">
                <p14:modId xmlns:p14="http://schemas.microsoft.com/office/powerpoint/2010/main" val="3134476756"/>
              </p:ext>
            </p:extLst>
          </p:nvPr>
        </p:nvGraphicFramePr>
        <p:xfrm>
          <a:off x="838200" y="1690686"/>
          <a:ext cx="10515600" cy="4486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086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7ACD-B671-B3C8-4BAB-F865BE83A8DA}"/>
              </a:ext>
            </a:extLst>
          </p:cNvPr>
          <p:cNvSpPr>
            <a:spLocks noGrp="1"/>
          </p:cNvSpPr>
          <p:nvPr>
            <p:ph type="title"/>
          </p:nvPr>
        </p:nvSpPr>
        <p:spPr/>
        <p:txBody>
          <a:bodyPr/>
          <a:lstStyle/>
          <a:p>
            <a:r>
              <a:rPr lang="en-GB" dirty="0"/>
              <a:t>Ireland – Substantive Consolidation</a:t>
            </a:r>
          </a:p>
        </p:txBody>
      </p:sp>
      <p:graphicFrame>
        <p:nvGraphicFramePr>
          <p:cNvPr id="4" name="Content Placeholder 3">
            <a:extLst>
              <a:ext uri="{FF2B5EF4-FFF2-40B4-BE49-F238E27FC236}">
                <a16:creationId xmlns:a16="http://schemas.microsoft.com/office/drawing/2014/main" id="{6E0E2021-6F2C-74F1-3E76-7A1B8D40A511}"/>
              </a:ext>
            </a:extLst>
          </p:cNvPr>
          <p:cNvGraphicFramePr>
            <a:graphicFrameLocks noGrp="1"/>
          </p:cNvGraphicFramePr>
          <p:nvPr>
            <p:ph idx="1"/>
            <p:extLst>
              <p:ext uri="{D42A27DB-BD31-4B8C-83A1-F6EECF244321}">
                <p14:modId xmlns:p14="http://schemas.microsoft.com/office/powerpoint/2010/main" val="5118991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9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E1BF-85B3-610C-46A1-771ADEA8F15D}"/>
              </a:ext>
            </a:extLst>
          </p:cNvPr>
          <p:cNvSpPr>
            <a:spLocks noGrp="1"/>
          </p:cNvSpPr>
          <p:nvPr>
            <p:ph type="title"/>
          </p:nvPr>
        </p:nvSpPr>
        <p:spPr/>
        <p:txBody>
          <a:bodyPr/>
          <a:lstStyle/>
          <a:p>
            <a:r>
              <a:rPr lang="en-GB" dirty="0"/>
              <a:t>USA – Automatic Stay</a:t>
            </a:r>
          </a:p>
        </p:txBody>
      </p:sp>
      <p:graphicFrame>
        <p:nvGraphicFramePr>
          <p:cNvPr id="6148" name="Content Placeholder 2">
            <a:extLst>
              <a:ext uri="{FF2B5EF4-FFF2-40B4-BE49-F238E27FC236}">
                <a16:creationId xmlns:a16="http://schemas.microsoft.com/office/drawing/2014/main" id="{1F204168-B887-29EB-492D-5B579E7829C0}"/>
              </a:ext>
            </a:extLst>
          </p:cNvPr>
          <p:cNvGraphicFramePr>
            <a:graphicFrameLocks noGrp="1"/>
          </p:cNvGraphicFramePr>
          <p:nvPr>
            <p:ph idx="1"/>
            <p:extLst>
              <p:ext uri="{D42A27DB-BD31-4B8C-83A1-F6EECF244321}">
                <p14:modId xmlns:p14="http://schemas.microsoft.com/office/powerpoint/2010/main" val="17589326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USA Flag - Flagman - United States of America Flag">
            <a:extLst>
              <a:ext uri="{FF2B5EF4-FFF2-40B4-BE49-F238E27FC236}">
                <a16:creationId xmlns:a16="http://schemas.microsoft.com/office/drawing/2014/main" id="{34C4BB42-5A28-58C6-315B-4EF5FEB0988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704" t="20027" r="3134" b="19876"/>
          <a:stretch/>
        </p:blipFill>
        <p:spPr bwMode="auto">
          <a:xfrm>
            <a:off x="8886827" y="365125"/>
            <a:ext cx="1903642" cy="1228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137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6E60-D9F6-E47A-E0D0-26D1D27C1ECF}"/>
              </a:ext>
            </a:extLst>
          </p:cNvPr>
          <p:cNvSpPr>
            <a:spLocks noGrp="1"/>
          </p:cNvSpPr>
          <p:nvPr>
            <p:ph type="title"/>
          </p:nvPr>
        </p:nvSpPr>
        <p:spPr/>
        <p:txBody>
          <a:bodyPr/>
          <a:lstStyle/>
          <a:p>
            <a:r>
              <a:rPr lang="en-GB" dirty="0"/>
              <a:t>USA – Substantive Consolidation</a:t>
            </a:r>
          </a:p>
        </p:txBody>
      </p:sp>
      <p:graphicFrame>
        <p:nvGraphicFramePr>
          <p:cNvPr id="4" name="Content Placeholder 3">
            <a:extLst>
              <a:ext uri="{FF2B5EF4-FFF2-40B4-BE49-F238E27FC236}">
                <a16:creationId xmlns:a16="http://schemas.microsoft.com/office/drawing/2014/main" id="{3ABF0DCA-36B1-6DA2-AEB4-39325C6DC6D1}"/>
              </a:ext>
            </a:extLst>
          </p:cNvPr>
          <p:cNvGraphicFramePr>
            <a:graphicFrameLocks noGrp="1"/>
          </p:cNvGraphicFramePr>
          <p:nvPr>
            <p:ph idx="1"/>
            <p:extLst>
              <p:ext uri="{D42A27DB-BD31-4B8C-83A1-F6EECF244321}">
                <p14:modId xmlns:p14="http://schemas.microsoft.com/office/powerpoint/2010/main" val="18715079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319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D826-4CBF-FB05-D4FD-85F06922AB0C}"/>
              </a:ext>
            </a:extLst>
          </p:cNvPr>
          <p:cNvSpPr>
            <a:spLocks noGrp="1"/>
          </p:cNvSpPr>
          <p:nvPr>
            <p:ph type="title"/>
          </p:nvPr>
        </p:nvSpPr>
        <p:spPr/>
        <p:txBody>
          <a:bodyPr/>
          <a:lstStyle/>
          <a:p>
            <a:r>
              <a:rPr lang="en-GB"/>
              <a:t>Brazil – Moratoria / Stay</a:t>
            </a:r>
            <a:endParaRPr lang="en-GB" dirty="0"/>
          </a:p>
        </p:txBody>
      </p:sp>
      <p:graphicFrame>
        <p:nvGraphicFramePr>
          <p:cNvPr id="5" name="Content Placeholder 2">
            <a:extLst>
              <a:ext uri="{FF2B5EF4-FFF2-40B4-BE49-F238E27FC236}">
                <a16:creationId xmlns:a16="http://schemas.microsoft.com/office/drawing/2014/main" id="{DE9C53FC-CAB7-B75F-5E55-50F1B31B59C2}"/>
              </a:ext>
            </a:extLst>
          </p:cNvPr>
          <p:cNvGraphicFramePr>
            <a:graphicFrameLocks noGrp="1"/>
          </p:cNvGraphicFramePr>
          <p:nvPr>
            <p:ph idx="1"/>
            <p:extLst>
              <p:ext uri="{D42A27DB-BD31-4B8C-83A1-F6EECF244321}">
                <p14:modId xmlns:p14="http://schemas.microsoft.com/office/powerpoint/2010/main" val="41626053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Flag of Brazil - Wikipedia">
            <a:extLst>
              <a:ext uri="{FF2B5EF4-FFF2-40B4-BE49-F238E27FC236}">
                <a16:creationId xmlns:a16="http://schemas.microsoft.com/office/drawing/2014/main" id="{56ED83FC-0B14-1B01-1B20-BBAE3D6F86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0862" y="365125"/>
            <a:ext cx="245745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32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65EB-1386-F69F-818F-E55381F58E5C}"/>
              </a:ext>
            </a:extLst>
          </p:cNvPr>
          <p:cNvSpPr>
            <a:spLocks noGrp="1"/>
          </p:cNvSpPr>
          <p:nvPr>
            <p:ph type="title"/>
          </p:nvPr>
        </p:nvSpPr>
        <p:spPr/>
        <p:txBody>
          <a:bodyPr/>
          <a:lstStyle/>
          <a:p>
            <a:r>
              <a:rPr lang="en-GB" dirty="0"/>
              <a:t>Brazil – Substantive Consolidation</a:t>
            </a:r>
          </a:p>
        </p:txBody>
      </p:sp>
      <p:graphicFrame>
        <p:nvGraphicFramePr>
          <p:cNvPr id="5" name="Content Placeholder 2">
            <a:extLst>
              <a:ext uri="{FF2B5EF4-FFF2-40B4-BE49-F238E27FC236}">
                <a16:creationId xmlns:a16="http://schemas.microsoft.com/office/drawing/2014/main" id="{80DA13CD-66DE-6300-0B1C-099140DF7167}"/>
              </a:ext>
            </a:extLst>
          </p:cNvPr>
          <p:cNvGraphicFramePr>
            <a:graphicFrameLocks noGrp="1"/>
          </p:cNvGraphicFramePr>
          <p:nvPr>
            <p:ph idx="1"/>
            <p:extLst>
              <p:ext uri="{D42A27DB-BD31-4B8C-83A1-F6EECF244321}">
                <p14:modId xmlns:p14="http://schemas.microsoft.com/office/powerpoint/2010/main" val="14793582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5310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item.xml><?xml version="1.0" encoding="utf-8"?>
<properties xmlns="http://www.imanage.com/work/xmlschema">
  <documentid>DUBLIN!40564225.1</documentid>
  <senderid>KBE</senderid>
  <senderemail>KATHLENE.BURKE@MAPLES.COM</senderemail>
  <lastmodified>2025-06-03T10:31:08.0000000+01:00</lastmodified>
  <database>DUBLIN</database>
</properties>
</file>

<file path=docProps/app.xml><?xml version="1.0" encoding="utf-8"?>
<Properties xmlns="http://schemas.openxmlformats.org/officeDocument/2006/extended-properties" xmlns:vt="http://schemas.openxmlformats.org/officeDocument/2006/docPropsVTypes">
  <Template>Slice</Template>
  <TotalTime>5327</TotalTime>
  <Words>1431</Words>
  <Application>Microsoft Office PowerPoint</Application>
  <PresentationFormat>Widescreen</PresentationFormat>
  <Paragraphs>137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Cross-Border Stays, Moratoria, and Consolidation:</vt:lpstr>
      <vt:lpstr>Examples of Different Restructuring Strategies</vt:lpstr>
      <vt:lpstr>Ireland – A Tale of Two Procedures</vt:lpstr>
      <vt:lpstr>Ireland – Moratoria / Stay</vt:lpstr>
      <vt:lpstr>Ireland – Substantive Consolidation</vt:lpstr>
      <vt:lpstr>USA – Automatic Stay</vt:lpstr>
      <vt:lpstr>USA – Substantive Consolidation</vt:lpstr>
      <vt:lpstr>Brazil – Moratoria / Stay</vt:lpstr>
      <vt:lpstr>Brazil – Substantive Consolidation</vt:lpstr>
      <vt:lpstr>Brazil – Cross Border Implications</vt:lpstr>
      <vt:lpstr>Cayman Islands Moratoriums in a Mixed Regime</vt:lpstr>
      <vt:lpstr>Cayman Islands  Consolidation</vt:lpstr>
    </vt:vector>
  </TitlesOfParts>
  <Company>Maples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Kathlene Burke</dc:creator>
  <cp:lastModifiedBy>Kathlene Burke</cp:lastModifiedBy>
  <cp:revision>5</cp:revision>
  <dcterms:created xsi:type="dcterms:W3CDTF">2025-05-30T16:43:44Z</dcterms:created>
  <dcterms:modified xsi:type="dcterms:W3CDTF">2025-06-03T09:31:08Z</dcterms:modified>
</cp:coreProperties>
</file>