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</p:sldIdLst>
  <p:sldSz cx="18288000" cy="10287000"/>
  <p:notesSz cx="6858000" cy="9144000"/>
  <p:embeddedFontLst>
    <p:embeddedFont>
      <p:font typeface="Myria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96" autoAdjust="0"/>
  </p:normalViewPr>
  <p:slideViewPr>
    <p:cSldViewPr>
      <p:cViewPr varScale="1">
        <p:scale>
          <a:sx n="46" d="100"/>
          <a:sy n="46" d="100"/>
        </p:scale>
        <p:origin x="5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5975232" y="216355"/>
            <a:ext cx="2082668" cy="1968121"/>
          </a:xfrm>
          <a:custGeom>
            <a:avLst/>
            <a:gdLst/>
            <a:ahLst/>
            <a:cxnLst/>
            <a:rect l="l" t="t" r="r" b="b"/>
            <a:pathLst>
              <a:path w="2082668" h="1968121">
                <a:moveTo>
                  <a:pt x="0" y="0"/>
                </a:moveTo>
                <a:lnTo>
                  <a:pt x="2082668" y="0"/>
                </a:lnTo>
                <a:lnTo>
                  <a:pt x="2082668" y="1968121"/>
                </a:lnTo>
                <a:lnTo>
                  <a:pt x="0" y="196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CEBB8B4-5263-5D2F-851E-F3AD660CF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635"/>
            <a:ext cx="18288000" cy="10231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379836" y="1881327"/>
            <a:ext cx="17528329" cy="8405674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21729"/>
            <a:ext cx="16933277" cy="51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Myriad"/>
                <a:ea typeface="Myriad"/>
                <a:cs typeface="Myriad"/>
                <a:sym typeface="Myriad"/>
              </a:rPr>
              <a:t>Common priorities in judicial reorganization proceedings </a:t>
            </a:r>
            <a:r>
              <a:rPr lang="en-US" sz="2400" dirty="0">
                <a:solidFill>
                  <a:srgbClr val="FFFFFF"/>
                </a:solidFill>
                <a:effectLst/>
                <a:latin typeface="Myriad"/>
                <a:ea typeface="Arial" panose="020B0604020202020204" pitchFamily="34" charset="0"/>
                <a:cs typeface="Times New Roman" panose="02020603050405020304" pitchFamily="18" charset="0"/>
                <a:sym typeface="Myriad"/>
              </a:rPr>
              <a:t>(excl. bankruptcy/liquidation)</a:t>
            </a:r>
            <a:endParaRPr lang="nb-NO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6E15A60C-9C71-31C5-31CA-7A0277414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22067"/>
              </p:ext>
            </p:extLst>
          </p:nvPr>
        </p:nvGraphicFramePr>
        <p:xfrm>
          <a:off x="212725" y="726660"/>
          <a:ext cx="17907000" cy="959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0">
                  <a:extLst>
                    <a:ext uri="{9D8B030D-6E8A-4147-A177-3AD203B41FA5}">
                      <a16:colId xmlns:a16="http://schemas.microsoft.com/office/drawing/2014/main" val="3630811869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939390085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3142081397"/>
                    </a:ext>
                  </a:extLst>
                </a:gridCol>
              </a:tblGrid>
              <a:tr h="594233">
                <a:tc>
                  <a:txBody>
                    <a:bodyPr/>
                    <a:lstStyle/>
                    <a:p>
                      <a:r>
                        <a:rPr lang="nb-NO" sz="3000" dirty="0"/>
                        <a:t>Canada </a:t>
                      </a:r>
                      <a:r>
                        <a:rPr lang="nb-NO" sz="3000" dirty="0">
                          <a:solidFill>
                            <a:schemeClr val="bg1"/>
                          </a:solidFill>
                        </a:rPr>
                        <a:t>(CCAA)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000" dirty="0"/>
                        <a:t>US (</a:t>
                      </a:r>
                      <a:r>
                        <a:rPr lang="nb-NO" sz="3000" dirty="0" err="1"/>
                        <a:t>Ch</a:t>
                      </a:r>
                      <a:r>
                        <a:rPr lang="nb-NO" sz="3000" dirty="0"/>
                        <a:t>. 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000" dirty="0"/>
                        <a:t>Brazil</a:t>
                      </a:r>
                      <a:r>
                        <a:rPr lang="en-US" sz="3000" dirty="0"/>
                        <a:t> </a:t>
                      </a:r>
                      <a:r>
                        <a:rPr lang="sv-SE" sz="3000" dirty="0"/>
                        <a:t>(</a:t>
                      </a:r>
                      <a:r>
                        <a:rPr lang="en-US" sz="3000" dirty="0"/>
                        <a:t>RJ</a:t>
                      </a:r>
                      <a:r>
                        <a:rPr lang="sv-SE" sz="3000" dirty="0"/>
                        <a:t>)</a:t>
                      </a:r>
                      <a:endParaRPr lang="nb-NO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28642"/>
                  </a:ext>
                </a:extLst>
              </a:tr>
              <a:tr h="9004207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Insolvency Charges (court-ordered)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Administration Charge/Receiver’s Charge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DIP financing/receiver’s borrowings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Director’s and Officer’s Charge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KERP/KEIP, Sales Agent, etc.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Critical suppliers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Environmental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Contaminated and contiguous land charged in favour of government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Wages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Limited </a:t>
                      </a:r>
                      <a:r>
                        <a:rPr lang="en-CA" sz="2200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WEPPA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charge for wages/vacation pay (not severance) on current assets ($2,000 per employee)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Employee source income tax deductions, Pension Plan, employment insurance, etc.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From 2027: benefit pension shortfalls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Court-ordered priorities (statutory support)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Superpriority claims for DIP financing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Superpriority claims: adequate protection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KERP/KEIP obligations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Critical suppliers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Statutory priorities (in relevant part):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Administrative expenses trustee/examiner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Actual, necessary costs and expenses of preserving the chapter 11 estate, incl. wages/employee benefits, taxes etc., professional fees, value of goods received within 20 days before Ch. 11 filing 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Wage claims earned within 180 days before Ch. 11 filing (max $1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,150/person)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Contributions to employee benefit plans from services rendered within 180 days before the chapter 11 filing (up to $1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,150/person)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Certain pre-filing tax claims</a:t>
                      </a:r>
                    </a:p>
                    <a:p>
                      <a:pPr marL="0" lvl="0" indent="0" algn="l">
                        <a:spcAft>
                          <a:spcPts val="12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Non-dischargeable obligations (e.g., certain environmental claims, statutory reclamation)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Claims held by fiduciary owners of movable or immovable property;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Claims of financial lessors;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Claims of owners or promissory sellers of real estate if contract clauses on irrevocability or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irretractability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incl. real estate developments; 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Retention of title claims;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Tax Claims and claims enforced through tax enforcement proceedings (administrative, environmental fines, etc.);</a:t>
                      </a:r>
                      <a:endParaRPr lang="nb-NO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Claims of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advance on the exchange financial contract.</a:t>
                      </a:r>
                      <a:endParaRPr lang="sv-SE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v-SE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v-SE" sz="22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Pre-petition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wages are not prioritized, but is a separate class with a preferential treatment under the plan)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176699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16611600" y="114300"/>
            <a:ext cx="1525164" cy="1493303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334</Words>
  <Application>Microsoft Office PowerPoint</Application>
  <PresentationFormat>Egendefinert</PresentationFormat>
  <Paragraphs>36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Myriad</vt:lpstr>
      <vt:lpstr>Calibri</vt:lpstr>
      <vt:lpstr>Symbol</vt:lpstr>
      <vt:lpstr>Office Theme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São Paulo Slides</dc:title>
  <dc:creator>Fabio Rosas | Lefosse</dc:creator>
  <cp:lastModifiedBy>Kvale</cp:lastModifiedBy>
  <cp:revision>10</cp:revision>
  <dcterms:created xsi:type="dcterms:W3CDTF">2006-08-16T00:00:00Z</dcterms:created>
  <dcterms:modified xsi:type="dcterms:W3CDTF">2025-06-09T15:05:51Z</dcterms:modified>
  <dc:identifier>DAGjA1MlM_A</dc:identifier>
</cp:coreProperties>
</file>